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62" r:id="rId6"/>
    <p:sldId id="261" r:id="rId7"/>
    <p:sldId id="266" r:id="rId8"/>
    <p:sldId id="263" r:id="rId9"/>
    <p:sldId id="267" r:id="rId10"/>
    <p:sldId id="264" r:id="rId11"/>
    <p:sldId id="265" r:id="rId12"/>
    <p:sldId id="268" r:id="rId13"/>
    <p:sldId id="269" r:id="rId14"/>
    <p:sldId id="270" r:id="rId15"/>
    <p:sldId id="271" r:id="rId16"/>
    <p:sldId id="272" r:id="rId17"/>
    <p:sldId id="284" r:id="rId18"/>
    <p:sldId id="273" r:id="rId19"/>
    <p:sldId id="276" r:id="rId20"/>
    <p:sldId id="277" r:id="rId21"/>
    <p:sldId id="274" r:id="rId22"/>
    <p:sldId id="275" r:id="rId23"/>
    <p:sldId id="279" r:id="rId24"/>
    <p:sldId id="280" r:id="rId25"/>
    <p:sldId id="281" r:id="rId26"/>
    <p:sldId id="285" r:id="rId27"/>
    <p:sldId id="282" r:id="rId28"/>
    <p:sldId id="278"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83"/>
    <a:srgbClr val="FF0016"/>
    <a:srgbClr val="6E02FF"/>
    <a:srgbClr val="3902FF"/>
    <a:srgbClr val="0806FF"/>
    <a:srgbClr val="0234FF"/>
    <a:srgbClr val="026AFF"/>
    <a:srgbClr val="039FFF"/>
    <a:srgbClr val="04D5FF"/>
    <a:srgbClr val="5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89217"/>
  </p:normalViewPr>
  <p:slideViewPr>
    <p:cSldViewPr snapToGrid="0">
      <p:cViewPr varScale="1">
        <p:scale>
          <a:sx n="96" d="100"/>
          <a:sy n="96" d="100"/>
        </p:scale>
        <p:origin x="200"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ADE5F-7980-7A42-95A4-DD53D80CA3BE}"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0BB7B9-89E2-694B-AF03-F033AD630FC1}" type="slidenum">
              <a:rPr lang="en-US" smtClean="0"/>
              <a:t>‹#›</a:t>
            </a:fld>
            <a:endParaRPr lang="en-US"/>
          </a:p>
        </p:txBody>
      </p:sp>
    </p:spTree>
    <p:extLst>
      <p:ext uri="{BB962C8B-B14F-4D97-AF65-F5344CB8AC3E}">
        <p14:creationId xmlns:p14="http://schemas.microsoft.com/office/powerpoint/2010/main" val="2294577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month, finally marsh gate building is completed and waiting for the student of the next year.</a:t>
            </a:r>
          </a:p>
        </p:txBody>
      </p:sp>
      <p:sp>
        <p:nvSpPr>
          <p:cNvPr id="4" name="Slide Number Placeholder 3"/>
          <p:cNvSpPr>
            <a:spLocks noGrp="1"/>
          </p:cNvSpPr>
          <p:nvPr>
            <p:ph type="sldNum" sz="quarter" idx="5"/>
          </p:nvPr>
        </p:nvSpPr>
        <p:spPr/>
        <p:txBody>
          <a:bodyPr/>
          <a:lstStyle/>
          <a:p>
            <a:fld id="{610BB7B9-89E2-694B-AF03-F033AD630FC1}" type="slidenum">
              <a:rPr lang="en-US" smtClean="0"/>
              <a:t>2</a:t>
            </a:fld>
            <a:endParaRPr lang="en-US"/>
          </a:p>
        </p:txBody>
      </p:sp>
    </p:spTree>
    <p:extLst>
      <p:ext uri="{BB962C8B-B14F-4D97-AF65-F5344CB8AC3E}">
        <p14:creationId xmlns:p14="http://schemas.microsoft.com/office/powerpoint/2010/main" val="235885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found what to use for our AI model. Then how to train the AI?</a:t>
            </a:r>
          </a:p>
        </p:txBody>
      </p:sp>
      <p:sp>
        <p:nvSpPr>
          <p:cNvPr id="4" name="Slide Number Placeholder 3"/>
          <p:cNvSpPr>
            <a:spLocks noGrp="1"/>
          </p:cNvSpPr>
          <p:nvPr>
            <p:ph type="sldNum" sz="quarter" idx="5"/>
          </p:nvPr>
        </p:nvSpPr>
        <p:spPr/>
        <p:txBody>
          <a:bodyPr/>
          <a:lstStyle/>
          <a:p>
            <a:fld id="{610BB7B9-89E2-694B-AF03-F033AD630FC1}" type="slidenum">
              <a:rPr lang="en-US" smtClean="0"/>
              <a:t>11</a:t>
            </a:fld>
            <a:endParaRPr lang="en-US"/>
          </a:p>
        </p:txBody>
      </p:sp>
    </p:spTree>
    <p:extLst>
      <p:ext uri="{BB962C8B-B14F-4D97-AF65-F5344CB8AC3E}">
        <p14:creationId xmlns:p14="http://schemas.microsoft.com/office/powerpoint/2010/main" val="415534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training is one of a part of whole process. There is Processing! And Collecting process are waiting.</a:t>
            </a:r>
          </a:p>
        </p:txBody>
      </p:sp>
      <p:sp>
        <p:nvSpPr>
          <p:cNvPr id="4" name="Slide Number Placeholder 3"/>
          <p:cNvSpPr>
            <a:spLocks noGrp="1"/>
          </p:cNvSpPr>
          <p:nvPr>
            <p:ph type="sldNum" sz="quarter" idx="5"/>
          </p:nvPr>
        </p:nvSpPr>
        <p:spPr/>
        <p:txBody>
          <a:bodyPr/>
          <a:lstStyle/>
          <a:p>
            <a:fld id="{610BB7B9-89E2-694B-AF03-F033AD630FC1}" type="slidenum">
              <a:rPr lang="en-US" smtClean="0"/>
              <a:t>12</a:t>
            </a:fld>
            <a:endParaRPr lang="en-US"/>
          </a:p>
        </p:txBody>
      </p:sp>
    </p:spTree>
    <p:extLst>
      <p:ext uri="{BB962C8B-B14F-4D97-AF65-F5344CB8AC3E}">
        <p14:creationId xmlns:p14="http://schemas.microsoft.com/office/powerpoint/2010/main" val="2988631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data is most important part in the process. If there is not enough data, Our AI can’t study very well. And if we give wrong data, the AI would answer wrong data.</a:t>
            </a:r>
          </a:p>
          <a:p>
            <a:r>
              <a:rPr lang="en-US" dirty="0"/>
              <a:t>In the project, I picked three inputs and 1 output. I am going to use Depth image, orientation ,acceleration. And I will show the AI the position when the input is recorded.</a:t>
            </a:r>
          </a:p>
          <a:p>
            <a:r>
              <a:rPr lang="en-US" dirty="0"/>
              <a:t>Okay what is orientation and acceleration and how to get position?</a:t>
            </a:r>
          </a:p>
        </p:txBody>
      </p:sp>
      <p:sp>
        <p:nvSpPr>
          <p:cNvPr id="4" name="Slide Number Placeholder 3"/>
          <p:cNvSpPr>
            <a:spLocks noGrp="1"/>
          </p:cNvSpPr>
          <p:nvPr>
            <p:ph type="sldNum" sz="quarter" idx="5"/>
          </p:nvPr>
        </p:nvSpPr>
        <p:spPr/>
        <p:txBody>
          <a:bodyPr/>
          <a:lstStyle/>
          <a:p>
            <a:fld id="{610BB7B9-89E2-694B-AF03-F033AD630FC1}" type="slidenum">
              <a:rPr lang="en-US" smtClean="0"/>
              <a:t>13</a:t>
            </a:fld>
            <a:endParaRPr lang="en-US"/>
          </a:p>
        </p:txBody>
      </p:sp>
    </p:spTree>
    <p:extLst>
      <p:ext uri="{BB962C8B-B14F-4D97-AF65-F5344CB8AC3E}">
        <p14:creationId xmlns:p14="http://schemas.microsoft.com/office/powerpoint/2010/main" val="110663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camera is really smart. It has IMU sensor</a:t>
            </a:r>
          </a:p>
          <a:p>
            <a:r>
              <a:rPr lang="en-US" dirty="0"/>
              <a:t>And it gives Orientation and Acceleration.</a:t>
            </a:r>
          </a:p>
          <a:p>
            <a:r>
              <a:rPr lang="en-US" dirty="0"/>
              <a:t>Then how to get a current position.</a:t>
            </a:r>
          </a:p>
          <a:p>
            <a:r>
              <a:rPr lang="en-US" dirty="0"/>
              <a:t>Camera support feature detection. It detect some features in a scene and track its locations real-time. </a:t>
            </a:r>
          </a:p>
          <a:p>
            <a:r>
              <a:rPr lang="en-US" dirty="0"/>
              <a:t>By combining those information, we can get relative position. And we can convert this relative position into world position if we know the place and Where did I started.</a:t>
            </a:r>
          </a:p>
        </p:txBody>
      </p:sp>
      <p:sp>
        <p:nvSpPr>
          <p:cNvPr id="4" name="Slide Number Placeholder 3"/>
          <p:cNvSpPr>
            <a:spLocks noGrp="1"/>
          </p:cNvSpPr>
          <p:nvPr>
            <p:ph type="sldNum" sz="quarter" idx="5"/>
          </p:nvPr>
        </p:nvSpPr>
        <p:spPr/>
        <p:txBody>
          <a:bodyPr/>
          <a:lstStyle/>
          <a:p>
            <a:fld id="{610BB7B9-89E2-694B-AF03-F033AD630FC1}" type="slidenum">
              <a:rPr lang="en-US" smtClean="0"/>
              <a:t>14</a:t>
            </a:fld>
            <a:endParaRPr lang="en-US"/>
          </a:p>
        </p:txBody>
      </p:sp>
    </p:spTree>
    <p:extLst>
      <p:ext uri="{BB962C8B-B14F-4D97-AF65-F5344CB8AC3E}">
        <p14:creationId xmlns:p14="http://schemas.microsoft.com/office/powerpoint/2010/main" val="3578401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collected 5 training set in CE Lab and each set has around 3000 images. </a:t>
            </a:r>
          </a:p>
        </p:txBody>
      </p:sp>
      <p:sp>
        <p:nvSpPr>
          <p:cNvPr id="4" name="Slide Number Placeholder 3"/>
          <p:cNvSpPr>
            <a:spLocks noGrp="1"/>
          </p:cNvSpPr>
          <p:nvPr>
            <p:ph type="sldNum" sz="quarter" idx="5"/>
          </p:nvPr>
        </p:nvSpPr>
        <p:spPr/>
        <p:txBody>
          <a:bodyPr/>
          <a:lstStyle/>
          <a:p>
            <a:fld id="{610BB7B9-89E2-694B-AF03-F033AD630FC1}" type="slidenum">
              <a:rPr lang="en-US" smtClean="0"/>
              <a:t>15</a:t>
            </a:fld>
            <a:endParaRPr lang="en-US"/>
          </a:p>
        </p:txBody>
      </p:sp>
    </p:spTree>
    <p:extLst>
      <p:ext uri="{BB962C8B-B14F-4D97-AF65-F5344CB8AC3E}">
        <p14:creationId xmlns:p14="http://schemas.microsoft.com/office/powerpoint/2010/main" val="177164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collected data. But let’s see one sample. As you can see the image is not good and too many noise. To improve the result, noise should be filtered.</a:t>
            </a:r>
          </a:p>
        </p:txBody>
      </p:sp>
      <p:sp>
        <p:nvSpPr>
          <p:cNvPr id="4" name="Slide Number Placeholder 3"/>
          <p:cNvSpPr>
            <a:spLocks noGrp="1"/>
          </p:cNvSpPr>
          <p:nvPr>
            <p:ph type="sldNum" sz="quarter" idx="5"/>
          </p:nvPr>
        </p:nvSpPr>
        <p:spPr/>
        <p:txBody>
          <a:bodyPr/>
          <a:lstStyle/>
          <a:p>
            <a:fld id="{610BB7B9-89E2-694B-AF03-F033AD630FC1}" type="slidenum">
              <a:rPr lang="en-US" smtClean="0"/>
              <a:t>16</a:t>
            </a:fld>
            <a:endParaRPr lang="en-US"/>
          </a:p>
        </p:txBody>
      </p:sp>
    </p:spTree>
    <p:extLst>
      <p:ext uri="{BB962C8B-B14F-4D97-AF65-F5344CB8AC3E}">
        <p14:creationId xmlns:p14="http://schemas.microsoft.com/office/powerpoint/2010/main" val="338153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Thanksfully</a:t>
            </a:r>
            <a:r>
              <a:rPr lang="en-US" dirty="0"/>
              <a:t>, Oak-d camera support some depth filters and I used median and Speckle filters.</a:t>
            </a:r>
          </a:p>
        </p:txBody>
      </p:sp>
      <p:sp>
        <p:nvSpPr>
          <p:cNvPr id="4" name="Slide Number Placeholder 3"/>
          <p:cNvSpPr>
            <a:spLocks noGrp="1"/>
          </p:cNvSpPr>
          <p:nvPr>
            <p:ph type="sldNum" sz="quarter" idx="5"/>
          </p:nvPr>
        </p:nvSpPr>
        <p:spPr/>
        <p:txBody>
          <a:bodyPr/>
          <a:lstStyle/>
          <a:p>
            <a:fld id="{610BB7B9-89E2-694B-AF03-F033AD630FC1}" type="slidenum">
              <a:rPr lang="en-US" smtClean="0"/>
              <a:t>17</a:t>
            </a:fld>
            <a:endParaRPr lang="en-US"/>
          </a:p>
        </p:txBody>
      </p:sp>
    </p:spTree>
    <p:extLst>
      <p:ext uri="{BB962C8B-B14F-4D97-AF65-F5344CB8AC3E}">
        <p14:creationId xmlns:p14="http://schemas.microsoft.com/office/powerpoint/2010/main" val="2478784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IMU record is needed to matched with images by checking recorded time –stamp.</a:t>
            </a:r>
          </a:p>
        </p:txBody>
      </p:sp>
      <p:sp>
        <p:nvSpPr>
          <p:cNvPr id="4" name="Slide Number Placeholder 3"/>
          <p:cNvSpPr>
            <a:spLocks noGrp="1"/>
          </p:cNvSpPr>
          <p:nvPr>
            <p:ph type="sldNum" sz="quarter" idx="5"/>
          </p:nvPr>
        </p:nvSpPr>
        <p:spPr/>
        <p:txBody>
          <a:bodyPr/>
          <a:lstStyle/>
          <a:p>
            <a:fld id="{610BB7B9-89E2-694B-AF03-F033AD630FC1}" type="slidenum">
              <a:rPr lang="en-US" smtClean="0"/>
              <a:t>18</a:t>
            </a:fld>
            <a:endParaRPr lang="en-US"/>
          </a:p>
        </p:txBody>
      </p:sp>
    </p:spTree>
    <p:extLst>
      <p:ext uri="{BB962C8B-B14F-4D97-AF65-F5344CB8AC3E}">
        <p14:creationId xmlns:p14="http://schemas.microsoft.com/office/powerpoint/2010/main" val="379870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finally it time to train the AI model. This is initial AI model structure. Depth images are going to CNN layers and other data from IMU goes to Dense layers</a:t>
            </a:r>
          </a:p>
          <a:p>
            <a:r>
              <a:rPr lang="en-US" dirty="0"/>
              <a:t>And the results combines and </a:t>
            </a:r>
            <a:r>
              <a:rPr lang="en-US" dirty="0" err="1"/>
              <a:t>xyz</a:t>
            </a:r>
            <a:r>
              <a:rPr lang="en-US" dirty="0"/>
              <a:t> position will be generated as output.</a:t>
            </a:r>
          </a:p>
        </p:txBody>
      </p:sp>
      <p:sp>
        <p:nvSpPr>
          <p:cNvPr id="4" name="Slide Number Placeholder 3"/>
          <p:cNvSpPr>
            <a:spLocks noGrp="1"/>
          </p:cNvSpPr>
          <p:nvPr>
            <p:ph type="sldNum" sz="quarter" idx="5"/>
          </p:nvPr>
        </p:nvSpPr>
        <p:spPr/>
        <p:txBody>
          <a:bodyPr/>
          <a:lstStyle/>
          <a:p>
            <a:fld id="{610BB7B9-89E2-694B-AF03-F033AD630FC1}" type="slidenum">
              <a:rPr lang="en-US" smtClean="0"/>
              <a:t>19</a:t>
            </a:fld>
            <a:endParaRPr lang="en-US"/>
          </a:p>
        </p:txBody>
      </p:sp>
    </p:spTree>
    <p:extLst>
      <p:ext uri="{BB962C8B-B14F-4D97-AF65-F5344CB8AC3E}">
        <p14:creationId xmlns:p14="http://schemas.microsoft.com/office/powerpoint/2010/main" val="195856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the result. As you can see. The AI model is not predicting at all. </a:t>
            </a:r>
          </a:p>
          <a:p>
            <a:r>
              <a:rPr lang="en-US" dirty="0"/>
              <a:t>And I found it is really hard to find XYZ coordinates since dataset is too small.</a:t>
            </a:r>
          </a:p>
        </p:txBody>
      </p:sp>
      <p:sp>
        <p:nvSpPr>
          <p:cNvPr id="4" name="Slide Number Placeholder 3"/>
          <p:cNvSpPr>
            <a:spLocks noGrp="1"/>
          </p:cNvSpPr>
          <p:nvPr>
            <p:ph type="sldNum" sz="quarter" idx="5"/>
          </p:nvPr>
        </p:nvSpPr>
        <p:spPr/>
        <p:txBody>
          <a:bodyPr/>
          <a:lstStyle/>
          <a:p>
            <a:fld id="{610BB7B9-89E2-694B-AF03-F033AD630FC1}" type="slidenum">
              <a:rPr lang="en-US" smtClean="0"/>
              <a:t>20</a:t>
            </a:fld>
            <a:endParaRPr lang="en-US"/>
          </a:p>
        </p:txBody>
      </p:sp>
    </p:spTree>
    <p:extLst>
      <p:ext uri="{BB962C8B-B14F-4D97-AF65-F5344CB8AC3E}">
        <p14:creationId xmlns:p14="http://schemas.microsoft.com/office/powerpoint/2010/main" val="223481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cross section of Marsh gate and it is huge and a complex building. </a:t>
            </a:r>
          </a:p>
        </p:txBody>
      </p:sp>
      <p:sp>
        <p:nvSpPr>
          <p:cNvPr id="4" name="Slide Number Placeholder 3"/>
          <p:cNvSpPr>
            <a:spLocks noGrp="1"/>
          </p:cNvSpPr>
          <p:nvPr>
            <p:ph type="sldNum" sz="quarter" idx="5"/>
          </p:nvPr>
        </p:nvSpPr>
        <p:spPr/>
        <p:txBody>
          <a:bodyPr/>
          <a:lstStyle/>
          <a:p>
            <a:fld id="{610BB7B9-89E2-694B-AF03-F033AD630FC1}" type="slidenum">
              <a:rPr lang="en-US" smtClean="0"/>
              <a:t>3</a:t>
            </a:fld>
            <a:endParaRPr lang="en-US"/>
          </a:p>
        </p:txBody>
      </p:sp>
    </p:spTree>
    <p:extLst>
      <p:ext uri="{BB962C8B-B14F-4D97-AF65-F5344CB8AC3E}">
        <p14:creationId xmlns:p14="http://schemas.microsoft.com/office/powerpoint/2010/main" val="1218299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 to use grid zone instead of XYZ coordinates. I set the zone size to be 2m by 2m. And visualize my data to compare with result.</a:t>
            </a:r>
          </a:p>
        </p:txBody>
      </p:sp>
      <p:sp>
        <p:nvSpPr>
          <p:cNvPr id="4" name="Slide Number Placeholder 3"/>
          <p:cNvSpPr>
            <a:spLocks noGrp="1"/>
          </p:cNvSpPr>
          <p:nvPr>
            <p:ph type="sldNum" sz="quarter" idx="5"/>
          </p:nvPr>
        </p:nvSpPr>
        <p:spPr/>
        <p:txBody>
          <a:bodyPr/>
          <a:lstStyle/>
          <a:p>
            <a:fld id="{610BB7B9-89E2-694B-AF03-F033AD630FC1}" type="slidenum">
              <a:rPr lang="en-US" smtClean="0"/>
              <a:t>21</a:t>
            </a:fld>
            <a:endParaRPr lang="en-US"/>
          </a:p>
        </p:txBody>
      </p:sp>
    </p:spTree>
    <p:extLst>
      <p:ext uri="{BB962C8B-B14F-4D97-AF65-F5344CB8AC3E}">
        <p14:creationId xmlns:p14="http://schemas.microsoft.com/office/powerpoint/2010/main" val="91660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final model the AI will predict Grid Zone instead of position.</a:t>
            </a:r>
          </a:p>
        </p:txBody>
      </p:sp>
      <p:sp>
        <p:nvSpPr>
          <p:cNvPr id="4" name="Slide Number Placeholder 3"/>
          <p:cNvSpPr>
            <a:spLocks noGrp="1"/>
          </p:cNvSpPr>
          <p:nvPr>
            <p:ph type="sldNum" sz="quarter" idx="5"/>
          </p:nvPr>
        </p:nvSpPr>
        <p:spPr/>
        <p:txBody>
          <a:bodyPr/>
          <a:lstStyle/>
          <a:p>
            <a:fld id="{610BB7B9-89E2-694B-AF03-F033AD630FC1}" type="slidenum">
              <a:rPr lang="en-US" smtClean="0"/>
              <a:t>22</a:t>
            </a:fld>
            <a:endParaRPr lang="en-US"/>
          </a:p>
        </p:txBody>
      </p:sp>
    </p:spTree>
    <p:extLst>
      <p:ext uri="{BB962C8B-B14F-4D97-AF65-F5344CB8AC3E}">
        <p14:creationId xmlns:p14="http://schemas.microsoft.com/office/powerpoint/2010/main" val="2721979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except output, other layers will be the same.</a:t>
            </a:r>
          </a:p>
        </p:txBody>
      </p:sp>
      <p:sp>
        <p:nvSpPr>
          <p:cNvPr id="4" name="Slide Number Placeholder 3"/>
          <p:cNvSpPr>
            <a:spLocks noGrp="1"/>
          </p:cNvSpPr>
          <p:nvPr>
            <p:ph type="sldNum" sz="quarter" idx="5"/>
          </p:nvPr>
        </p:nvSpPr>
        <p:spPr/>
        <p:txBody>
          <a:bodyPr/>
          <a:lstStyle/>
          <a:p>
            <a:fld id="{610BB7B9-89E2-694B-AF03-F033AD630FC1}" type="slidenum">
              <a:rPr lang="en-US" smtClean="0"/>
              <a:t>23</a:t>
            </a:fld>
            <a:endParaRPr lang="en-US"/>
          </a:p>
        </p:txBody>
      </p:sp>
    </p:spTree>
    <p:extLst>
      <p:ext uri="{BB962C8B-B14F-4D97-AF65-F5344CB8AC3E}">
        <p14:creationId xmlns:p14="http://schemas.microsoft.com/office/powerpoint/2010/main" val="144107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detail of the AI model. First, Depth information is process in CNN layers and other IMU data will be processed in Dense Layers.</a:t>
            </a:r>
          </a:p>
          <a:p>
            <a:endParaRPr lang="en-US" dirty="0"/>
          </a:p>
        </p:txBody>
      </p:sp>
      <p:sp>
        <p:nvSpPr>
          <p:cNvPr id="4" name="Slide Number Placeholder 3"/>
          <p:cNvSpPr>
            <a:spLocks noGrp="1"/>
          </p:cNvSpPr>
          <p:nvPr>
            <p:ph type="sldNum" sz="quarter" idx="5"/>
          </p:nvPr>
        </p:nvSpPr>
        <p:spPr/>
        <p:txBody>
          <a:bodyPr/>
          <a:lstStyle/>
          <a:p>
            <a:fld id="{610BB7B9-89E2-694B-AF03-F033AD630FC1}" type="slidenum">
              <a:rPr lang="en-US" smtClean="0"/>
              <a:t>24</a:t>
            </a:fld>
            <a:endParaRPr lang="en-US"/>
          </a:p>
        </p:txBody>
      </p:sp>
    </p:spTree>
    <p:extLst>
      <p:ext uri="{BB962C8B-B14F-4D97-AF65-F5344CB8AC3E}">
        <p14:creationId xmlns:p14="http://schemas.microsoft.com/office/powerpoint/2010/main" val="424175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to prevent the overfitting, I used dropout layer. </a:t>
            </a:r>
            <a:r>
              <a:rPr lang="en-GB" b="0" i="0" dirty="0">
                <a:solidFill>
                  <a:srgbClr val="BDC1C6"/>
                </a:solidFill>
                <a:effectLst/>
                <a:latin typeface="arial" panose="020B0604020202020204" pitchFamily="34" charset="0"/>
              </a:rPr>
              <a:t>The </a:t>
            </a:r>
            <a:r>
              <a:rPr lang="en-GB" b="1" i="0" dirty="0">
                <a:solidFill>
                  <a:srgbClr val="BCC0C3"/>
                </a:solidFill>
                <a:effectLst/>
                <a:latin typeface="arial" panose="020B0604020202020204" pitchFamily="34" charset="0"/>
              </a:rPr>
              <a:t>Dropout layer</a:t>
            </a:r>
            <a:r>
              <a:rPr lang="en-GB" b="0" i="0" dirty="0">
                <a:solidFill>
                  <a:srgbClr val="BDC1C6"/>
                </a:solidFill>
                <a:effectLst/>
                <a:latin typeface="arial" panose="020B0604020202020204" pitchFamily="34" charset="0"/>
              </a:rPr>
              <a:t> randomly sets input units to 0 with a frequency of rate at each step during training time</a:t>
            </a:r>
            <a:endParaRPr lang="en-US" dirty="0"/>
          </a:p>
        </p:txBody>
      </p:sp>
      <p:sp>
        <p:nvSpPr>
          <p:cNvPr id="4" name="Slide Number Placeholder 3"/>
          <p:cNvSpPr>
            <a:spLocks noGrp="1"/>
          </p:cNvSpPr>
          <p:nvPr>
            <p:ph type="sldNum" sz="quarter" idx="5"/>
          </p:nvPr>
        </p:nvSpPr>
        <p:spPr/>
        <p:txBody>
          <a:bodyPr/>
          <a:lstStyle/>
          <a:p>
            <a:fld id="{610BB7B9-89E2-694B-AF03-F033AD630FC1}" type="slidenum">
              <a:rPr lang="en-US" smtClean="0"/>
              <a:t>25</a:t>
            </a:fld>
            <a:endParaRPr lang="en-US"/>
          </a:p>
        </p:txBody>
      </p:sp>
    </p:spTree>
    <p:extLst>
      <p:ext uri="{BB962C8B-B14F-4D97-AF65-F5344CB8AC3E}">
        <p14:creationId xmlns:p14="http://schemas.microsoft.com/office/powerpoint/2010/main" val="3054628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 many variables but could not get the good result. But after many </a:t>
            </a:r>
            <a:r>
              <a:rPr lang="en-US" dirty="0" err="1"/>
              <a:t>attamps</a:t>
            </a:r>
            <a:r>
              <a:rPr lang="en-US" dirty="0"/>
              <a:t>, instead of just checking loss and accuracy. I decided to plot the point with grid.</a:t>
            </a:r>
          </a:p>
        </p:txBody>
      </p:sp>
      <p:sp>
        <p:nvSpPr>
          <p:cNvPr id="4" name="Slide Number Placeholder 3"/>
          <p:cNvSpPr>
            <a:spLocks noGrp="1"/>
          </p:cNvSpPr>
          <p:nvPr>
            <p:ph type="sldNum" sz="quarter" idx="5"/>
          </p:nvPr>
        </p:nvSpPr>
        <p:spPr/>
        <p:txBody>
          <a:bodyPr/>
          <a:lstStyle/>
          <a:p>
            <a:fld id="{610BB7B9-89E2-694B-AF03-F033AD630FC1}" type="slidenum">
              <a:rPr lang="en-US" smtClean="0"/>
              <a:t>27</a:t>
            </a:fld>
            <a:endParaRPr lang="en-US"/>
          </a:p>
        </p:txBody>
      </p:sp>
    </p:spTree>
    <p:extLst>
      <p:ext uri="{BB962C8B-B14F-4D97-AF65-F5344CB8AC3E}">
        <p14:creationId xmlns:p14="http://schemas.microsoft.com/office/powerpoint/2010/main" val="339378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surprisingly the ai was not totally wrong but </a:t>
            </a:r>
            <a:r>
              <a:rPr lang="en-GB" b="0" i="0" dirty="0">
                <a:solidFill>
                  <a:srgbClr val="000000"/>
                </a:solidFill>
                <a:effectLst/>
                <a:latin typeface="noto"/>
              </a:rPr>
              <a:t>The AI model was finding approximately </a:t>
            </a:r>
            <a:r>
              <a:rPr lang="en-US" b="0" i="0" dirty="0">
                <a:solidFill>
                  <a:srgbClr val="000000"/>
                </a:solidFill>
                <a:effectLst/>
                <a:latin typeface="noto"/>
              </a:rPr>
              <a:t>close</a:t>
            </a:r>
            <a:r>
              <a:rPr lang="en-GB" b="0" i="0" dirty="0">
                <a:solidFill>
                  <a:srgbClr val="000000"/>
                </a:solidFill>
                <a:effectLst/>
                <a:latin typeface="noto"/>
              </a:rPr>
              <a:t> values.</a:t>
            </a:r>
          </a:p>
          <a:p>
            <a:r>
              <a:rPr lang="en-GB" b="0" i="0" dirty="0">
                <a:solidFill>
                  <a:srgbClr val="000000"/>
                </a:solidFill>
                <a:effectLst/>
                <a:latin typeface="noto"/>
              </a:rPr>
              <a:t>And I found the fundamental problem is number of data source. because it has a good prediction rate for grids with a lot of data.</a:t>
            </a:r>
            <a:endParaRPr lang="en-US" dirty="0"/>
          </a:p>
        </p:txBody>
      </p:sp>
      <p:sp>
        <p:nvSpPr>
          <p:cNvPr id="4" name="Slide Number Placeholder 3"/>
          <p:cNvSpPr>
            <a:spLocks noGrp="1"/>
          </p:cNvSpPr>
          <p:nvPr>
            <p:ph type="sldNum" sz="quarter" idx="5"/>
          </p:nvPr>
        </p:nvSpPr>
        <p:spPr/>
        <p:txBody>
          <a:bodyPr/>
          <a:lstStyle/>
          <a:p>
            <a:fld id="{610BB7B9-89E2-694B-AF03-F033AD630FC1}" type="slidenum">
              <a:rPr lang="en-US" smtClean="0"/>
              <a:t>28</a:t>
            </a:fld>
            <a:endParaRPr lang="en-US"/>
          </a:p>
        </p:txBody>
      </p:sp>
    </p:spTree>
    <p:extLst>
      <p:ext uri="{BB962C8B-B14F-4D97-AF65-F5344CB8AC3E}">
        <p14:creationId xmlns:p14="http://schemas.microsoft.com/office/powerpoint/2010/main" val="2514974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learnt a lot from this project and found that there were a lot of constraints. Firstly, I was unable to find a suitable experimental environment, so I targeted the CE lab and collected data over several days. However, many objects in the lab were frequently relocated, which limited the data available. Secondly, there was a lot of noise in the relative coordinates obtained by OAK-D. This had an adverse effect on the training. Thirdly, it took a lot of time to set up the depth camera and collect and process data using it. We learnt a lot in the process, but it was not possible to complete everything in a short project period. Finally, training the AI consumed a lot of resources. The resources provided by google </a:t>
            </a:r>
            <a:r>
              <a:rPr lang="en-US" dirty="0" err="1"/>
              <a:t>colab</a:t>
            </a:r>
            <a:r>
              <a:rPr lang="en-US" dirty="0"/>
              <a:t> were insufficient, so we subscribed to additional resources, but it was not a fundamental solution.</a:t>
            </a:r>
          </a:p>
        </p:txBody>
      </p:sp>
      <p:sp>
        <p:nvSpPr>
          <p:cNvPr id="4" name="Slide Number Placeholder 3"/>
          <p:cNvSpPr>
            <a:spLocks noGrp="1"/>
          </p:cNvSpPr>
          <p:nvPr>
            <p:ph type="sldNum" sz="quarter" idx="5"/>
          </p:nvPr>
        </p:nvSpPr>
        <p:spPr/>
        <p:txBody>
          <a:bodyPr/>
          <a:lstStyle/>
          <a:p>
            <a:fld id="{610BB7B9-89E2-694B-AF03-F033AD630FC1}" type="slidenum">
              <a:rPr lang="en-US" smtClean="0"/>
              <a:t>29</a:t>
            </a:fld>
            <a:endParaRPr lang="en-US"/>
          </a:p>
        </p:txBody>
      </p:sp>
    </p:spTree>
    <p:extLst>
      <p:ext uri="{BB962C8B-B14F-4D97-AF65-F5344CB8AC3E}">
        <p14:creationId xmlns:p14="http://schemas.microsoft.com/office/powerpoint/2010/main" val="170589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you are a new student or staff. How can you find a place you want to go?</a:t>
            </a:r>
          </a:p>
          <a:p>
            <a:r>
              <a:rPr lang="en-US" dirty="0"/>
              <a:t>It would be very difficult and take some time.</a:t>
            </a:r>
          </a:p>
        </p:txBody>
      </p:sp>
      <p:sp>
        <p:nvSpPr>
          <p:cNvPr id="4" name="Slide Number Placeholder 3"/>
          <p:cNvSpPr>
            <a:spLocks noGrp="1"/>
          </p:cNvSpPr>
          <p:nvPr>
            <p:ph type="sldNum" sz="quarter" idx="5"/>
          </p:nvPr>
        </p:nvSpPr>
        <p:spPr/>
        <p:txBody>
          <a:bodyPr/>
          <a:lstStyle/>
          <a:p>
            <a:fld id="{610BB7B9-89E2-694B-AF03-F033AD630FC1}" type="slidenum">
              <a:rPr lang="en-US" smtClean="0"/>
              <a:t>4</a:t>
            </a:fld>
            <a:endParaRPr lang="en-US"/>
          </a:p>
        </p:txBody>
      </p:sp>
    </p:spTree>
    <p:extLst>
      <p:ext uri="{BB962C8B-B14F-4D97-AF65-F5344CB8AC3E}">
        <p14:creationId xmlns:p14="http://schemas.microsoft.com/office/powerpoint/2010/main" val="259848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them, I started this project.</a:t>
            </a:r>
          </a:p>
          <a:p>
            <a:r>
              <a:rPr lang="en-US" dirty="0"/>
              <a:t>Unlike outdoor, finding a user’s location is really hard. Because GPS signal is limited due to the structures. And this walls and floors are blocking user’s sight.</a:t>
            </a:r>
          </a:p>
        </p:txBody>
      </p:sp>
      <p:sp>
        <p:nvSpPr>
          <p:cNvPr id="4" name="Slide Number Placeholder 3"/>
          <p:cNvSpPr>
            <a:spLocks noGrp="1"/>
          </p:cNvSpPr>
          <p:nvPr>
            <p:ph type="sldNum" sz="quarter" idx="5"/>
          </p:nvPr>
        </p:nvSpPr>
        <p:spPr/>
        <p:txBody>
          <a:bodyPr/>
          <a:lstStyle/>
          <a:p>
            <a:fld id="{610BB7B9-89E2-694B-AF03-F033AD630FC1}" type="slidenum">
              <a:rPr lang="en-US" smtClean="0"/>
              <a:t>5</a:t>
            </a:fld>
            <a:endParaRPr lang="en-US"/>
          </a:p>
        </p:txBody>
      </p:sp>
    </p:spTree>
    <p:extLst>
      <p:ext uri="{BB962C8B-B14F-4D97-AF65-F5344CB8AC3E}">
        <p14:creationId xmlns:p14="http://schemas.microsoft.com/office/powerpoint/2010/main" val="2428943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project goal is finding user’s location using a camera.</a:t>
            </a:r>
          </a:p>
        </p:txBody>
      </p:sp>
      <p:sp>
        <p:nvSpPr>
          <p:cNvPr id="4" name="Slide Number Placeholder 3"/>
          <p:cNvSpPr>
            <a:spLocks noGrp="1"/>
          </p:cNvSpPr>
          <p:nvPr>
            <p:ph type="sldNum" sz="quarter" idx="5"/>
          </p:nvPr>
        </p:nvSpPr>
        <p:spPr/>
        <p:txBody>
          <a:bodyPr/>
          <a:lstStyle/>
          <a:p>
            <a:fld id="{610BB7B9-89E2-694B-AF03-F033AD630FC1}" type="slidenum">
              <a:rPr lang="en-US" smtClean="0"/>
              <a:t>6</a:t>
            </a:fld>
            <a:endParaRPr lang="en-US"/>
          </a:p>
        </p:txBody>
      </p:sp>
    </p:spTree>
    <p:extLst>
      <p:ext uri="{BB962C8B-B14F-4D97-AF65-F5344CB8AC3E}">
        <p14:creationId xmlns:p14="http://schemas.microsoft.com/office/powerpoint/2010/main" val="415223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camera is not just a camera. This has three lens and its own </a:t>
            </a:r>
            <a:r>
              <a:rPr lang="en-US" dirty="0" err="1"/>
              <a:t>cpu</a:t>
            </a:r>
            <a:r>
              <a:rPr lang="en-US" dirty="0"/>
              <a:t> to run AI model.</a:t>
            </a:r>
          </a:p>
        </p:txBody>
      </p:sp>
      <p:sp>
        <p:nvSpPr>
          <p:cNvPr id="4" name="Slide Number Placeholder 3"/>
          <p:cNvSpPr>
            <a:spLocks noGrp="1"/>
          </p:cNvSpPr>
          <p:nvPr>
            <p:ph type="sldNum" sz="quarter" idx="5"/>
          </p:nvPr>
        </p:nvSpPr>
        <p:spPr/>
        <p:txBody>
          <a:bodyPr/>
          <a:lstStyle/>
          <a:p>
            <a:fld id="{610BB7B9-89E2-694B-AF03-F033AD630FC1}" type="slidenum">
              <a:rPr lang="en-US" smtClean="0"/>
              <a:t>7</a:t>
            </a:fld>
            <a:endParaRPr lang="en-US"/>
          </a:p>
        </p:txBody>
      </p:sp>
    </p:spTree>
    <p:extLst>
      <p:ext uri="{BB962C8B-B14F-4D97-AF65-F5344CB8AC3E}">
        <p14:creationId xmlns:p14="http://schemas.microsoft.com/office/powerpoint/2010/main" val="378272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it have lens camera? Because this camera can measure depth from the camera by combining images.</a:t>
            </a:r>
          </a:p>
        </p:txBody>
      </p:sp>
      <p:sp>
        <p:nvSpPr>
          <p:cNvPr id="4" name="Slide Number Placeholder 3"/>
          <p:cNvSpPr>
            <a:spLocks noGrp="1"/>
          </p:cNvSpPr>
          <p:nvPr>
            <p:ph type="sldNum" sz="quarter" idx="5"/>
          </p:nvPr>
        </p:nvSpPr>
        <p:spPr/>
        <p:txBody>
          <a:bodyPr/>
          <a:lstStyle/>
          <a:p>
            <a:fld id="{610BB7B9-89E2-694B-AF03-F033AD630FC1}" type="slidenum">
              <a:rPr lang="en-US" smtClean="0"/>
              <a:t>8</a:t>
            </a:fld>
            <a:endParaRPr lang="en-US"/>
          </a:p>
        </p:txBody>
      </p:sp>
    </p:spTree>
    <p:extLst>
      <p:ext uri="{BB962C8B-B14F-4D97-AF65-F5344CB8AC3E}">
        <p14:creationId xmlns:p14="http://schemas.microsoft.com/office/powerpoint/2010/main" val="295638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can get a image which can be measured. It would be helpful to train an ai model.</a:t>
            </a:r>
          </a:p>
        </p:txBody>
      </p:sp>
      <p:sp>
        <p:nvSpPr>
          <p:cNvPr id="4" name="Slide Number Placeholder 3"/>
          <p:cNvSpPr>
            <a:spLocks noGrp="1"/>
          </p:cNvSpPr>
          <p:nvPr>
            <p:ph type="sldNum" sz="quarter" idx="5"/>
          </p:nvPr>
        </p:nvSpPr>
        <p:spPr/>
        <p:txBody>
          <a:bodyPr/>
          <a:lstStyle/>
          <a:p>
            <a:fld id="{610BB7B9-89E2-694B-AF03-F033AD630FC1}" type="slidenum">
              <a:rPr lang="en-US" smtClean="0"/>
              <a:t>9</a:t>
            </a:fld>
            <a:endParaRPr lang="en-US"/>
          </a:p>
        </p:txBody>
      </p:sp>
    </p:spTree>
    <p:extLst>
      <p:ext uri="{BB962C8B-B14F-4D97-AF65-F5344CB8AC3E}">
        <p14:creationId xmlns:p14="http://schemas.microsoft.com/office/powerpoint/2010/main" val="207698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AI can see the scene even if light condition is too dynamic!</a:t>
            </a:r>
          </a:p>
        </p:txBody>
      </p:sp>
      <p:sp>
        <p:nvSpPr>
          <p:cNvPr id="4" name="Slide Number Placeholder 3"/>
          <p:cNvSpPr>
            <a:spLocks noGrp="1"/>
          </p:cNvSpPr>
          <p:nvPr>
            <p:ph type="sldNum" sz="quarter" idx="5"/>
          </p:nvPr>
        </p:nvSpPr>
        <p:spPr/>
        <p:txBody>
          <a:bodyPr/>
          <a:lstStyle/>
          <a:p>
            <a:fld id="{610BB7B9-89E2-694B-AF03-F033AD630FC1}" type="slidenum">
              <a:rPr lang="en-US" smtClean="0"/>
              <a:t>10</a:t>
            </a:fld>
            <a:endParaRPr lang="en-US"/>
          </a:p>
        </p:txBody>
      </p:sp>
    </p:spTree>
    <p:extLst>
      <p:ext uri="{BB962C8B-B14F-4D97-AF65-F5344CB8AC3E}">
        <p14:creationId xmlns:p14="http://schemas.microsoft.com/office/powerpoint/2010/main" val="89579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BBDA-1993-CF4F-3F54-3CDC095445D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99A71D-B587-3EAB-551B-CEC3079899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1EFDD76-24D4-9F6F-0343-CFD2FE4DD6F4}"/>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3304161F-AE1E-0515-99C5-0857D5739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45E87-E76E-055D-72DF-41EE013C53F2}"/>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243234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1F23-F22B-CAC0-B5C6-18ECA142F93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A48293-DCB2-3C30-FFC4-A06AA464B74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6EBA01-57F8-5FE2-33BF-A916C32E367A}"/>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3D48B79F-CB6C-50D8-E055-DCCC3A6D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3FCE5-68B6-397F-9791-F43D7CF45E0D}"/>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311610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C9EA8-C809-083D-E662-4414705C69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328A01-6BAB-8D7C-9F05-3F0B6AAB2A2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088793-0F76-02C9-0D92-21723EE62378}"/>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1CB941E2-00B0-D50A-8482-771A382796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EB8D1-E4AA-F1E1-D27E-4B5D32CCFB14}"/>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104221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C7E2-F283-F753-BBF3-60F4EE0D1B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795806-0B08-4304-A6D8-42D222730D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4BAC63-281E-7257-A379-D432E3923FDA}"/>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B43704D9-54B8-CE32-4B41-B5ED09A43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998C3-CB99-8534-B1F2-AAE90E895536}"/>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403873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9F17-CCFB-6DE6-AF23-F71E0C340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481E47C-4687-5425-B44F-9CEB7ED9F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1B77CE-1BBF-35D4-5BC5-DB2694F1E5C8}"/>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6E2A6F56-2170-AC31-27EB-0F4DA5AC1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49F41-166F-EB01-E9A6-0FA8CE5BA1BD}"/>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183344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0645-1D3A-D993-F2CE-54EC38D6192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24FD43-23AD-CAE1-2473-DBF4E576FD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0BFF0B5-95DE-21BF-9DB6-2C6DD81AA5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14F0CE1-5FDF-9677-983F-0447536B5E70}"/>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6" name="Footer Placeholder 5">
            <a:extLst>
              <a:ext uri="{FF2B5EF4-FFF2-40B4-BE49-F238E27FC236}">
                <a16:creationId xmlns:a16="http://schemas.microsoft.com/office/drawing/2014/main" id="{A1F65582-6136-59D2-CF4F-4C315AED3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713C8-BEFA-5BD1-763C-0557062E92A0}"/>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2645793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304F-D4FC-235A-6F0A-4A37C8B37E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E1A3DBD-0334-A555-1985-F575BAB45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6418B29-AFD0-EF36-AC54-FFA20680B59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50CFBC4-2CF4-B4EB-E113-562FCAD2A3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AA59A1-E77E-F427-821D-6336F7BA89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685CC83-C6DD-4FE4-103D-DE51F629C3DF}"/>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8" name="Footer Placeholder 7">
            <a:extLst>
              <a:ext uri="{FF2B5EF4-FFF2-40B4-BE49-F238E27FC236}">
                <a16:creationId xmlns:a16="http://schemas.microsoft.com/office/drawing/2014/main" id="{78DC188D-BAFF-9525-319D-756FF7F2B0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83921F-E116-10EC-2E2F-07BE81C4F225}"/>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3079336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D5C3-53F3-F4F8-B135-0E7F7B0A47B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3CEFE48-FC32-0029-C8D6-589BE9B760FA}"/>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4" name="Footer Placeholder 3">
            <a:extLst>
              <a:ext uri="{FF2B5EF4-FFF2-40B4-BE49-F238E27FC236}">
                <a16:creationId xmlns:a16="http://schemas.microsoft.com/office/drawing/2014/main" id="{FFBB2D1B-B523-5359-B03B-0151AA694B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C7955F-E80B-8CD4-059B-9A927B9A9853}"/>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5951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5D993A-B43E-09C9-061C-FE3F3033B89F}"/>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3" name="Footer Placeholder 2">
            <a:extLst>
              <a:ext uri="{FF2B5EF4-FFF2-40B4-BE49-F238E27FC236}">
                <a16:creationId xmlns:a16="http://schemas.microsoft.com/office/drawing/2014/main" id="{63098900-DE30-07BD-AD55-738CC9CCD0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0AD81A-E1BC-D385-CA12-FBF96F8C2FFA}"/>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285243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F550-CF96-FEE9-1546-C712CBB10C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5ED816-DEC9-4570-29D9-E5FA449D3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C1F3D58-1864-985D-DFF4-33134219C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F9F6F2-73A8-B895-B19F-84C90EC3CDC6}"/>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6" name="Footer Placeholder 5">
            <a:extLst>
              <a:ext uri="{FF2B5EF4-FFF2-40B4-BE49-F238E27FC236}">
                <a16:creationId xmlns:a16="http://schemas.microsoft.com/office/drawing/2014/main" id="{AAF7DE5E-7F77-9411-7E41-6BD804D77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5F9BD-7B4B-B0D5-1D82-F475FC773F76}"/>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528924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ADB9-C4DF-F599-6C68-5564550134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B49C6D-4F4E-B557-CD61-C8D6EA379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C9CB2-F66A-E4DA-1B49-FB5136190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5EF01DA-8B77-5B22-BE9F-02FC682DBF8B}"/>
              </a:ext>
            </a:extLst>
          </p:cNvPr>
          <p:cNvSpPr>
            <a:spLocks noGrp="1"/>
          </p:cNvSpPr>
          <p:nvPr>
            <p:ph type="dt" sz="half" idx="10"/>
          </p:nvPr>
        </p:nvSpPr>
        <p:spPr/>
        <p:txBody>
          <a:bodyPr/>
          <a:lstStyle/>
          <a:p>
            <a:fld id="{03C89A47-F228-C941-902D-AFD0E297E5A5}" type="datetimeFigureOut">
              <a:rPr lang="en-US" smtClean="0"/>
              <a:t>3/23/23</a:t>
            </a:fld>
            <a:endParaRPr lang="en-US"/>
          </a:p>
        </p:txBody>
      </p:sp>
      <p:sp>
        <p:nvSpPr>
          <p:cNvPr id="6" name="Footer Placeholder 5">
            <a:extLst>
              <a:ext uri="{FF2B5EF4-FFF2-40B4-BE49-F238E27FC236}">
                <a16:creationId xmlns:a16="http://schemas.microsoft.com/office/drawing/2014/main" id="{C70617FC-0A9B-D9A7-8F64-ED96348D9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3BC45-6351-9978-E680-B3D96C34E10C}"/>
              </a:ext>
            </a:extLst>
          </p:cNvPr>
          <p:cNvSpPr>
            <a:spLocks noGrp="1"/>
          </p:cNvSpPr>
          <p:nvPr>
            <p:ph type="sldNum" sz="quarter" idx="12"/>
          </p:nvPr>
        </p:nvSpPr>
        <p:spPr/>
        <p:txBody>
          <a:bodyPr/>
          <a:lstStyle/>
          <a:p>
            <a:fld id="{DE9FCBBB-F4D3-824D-9F97-0C3CCEEC213D}" type="slidenum">
              <a:rPr lang="en-US" smtClean="0"/>
              <a:t>‹#›</a:t>
            </a:fld>
            <a:endParaRPr lang="en-US"/>
          </a:p>
        </p:txBody>
      </p:sp>
    </p:spTree>
    <p:extLst>
      <p:ext uri="{BB962C8B-B14F-4D97-AF65-F5344CB8AC3E}">
        <p14:creationId xmlns:p14="http://schemas.microsoft.com/office/powerpoint/2010/main" val="119349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767CE-8907-AF61-B5B9-ABE18B6B5C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6E327E-0DE5-B217-96C7-CAFFD4F84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6710C4-C45A-CA5D-8CC1-7A5D84FF8C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89A47-F228-C941-902D-AFD0E297E5A5}" type="datetimeFigureOut">
              <a:rPr lang="en-US" smtClean="0"/>
              <a:t>3/23/23</a:t>
            </a:fld>
            <a:endParaRPr lang="en-US"/>
          </a:p>
        </p:txBody>
      </p:sp>
      <p:sp>
        <p:nvSpPr>
          <p:cNvPr id="5" name="Footer Placeholder 4">
            <a:extLst>
              <a:ext uri="{FF2B5EF4-FFF2-40B4-BE49-F238E27FC236}">
                <a16:creationId xmlns:a16="http://schemas.microsoft.com/office/drawing/2014/main" id="{EA7A0B18-8A07-155F-BB4F-D79445AAB4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7F8DAC-D952-C701-D683-0D39445B4D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FCBBB-F4D3-824D-9F97-0C3CCEEC213D}" type="slidenum">
              <a:rPr lang="en-US" smtClean="0"/>
              <a:t>‹#›</a:t>
            </a:fld>
            <a:endParaRPr lang="en-US"/>
          </a:p>
        </p:txBody>
      </p:sp>
    </p:spTree>
    <p:extLst>
      <p:ext uri="{BB962C8B-B14F-4D97-AF65-F5344CB8AC3E}">
        <p14:creationId xmlns:p14="http://schemas.microsoft.com/office/powerpoint/2010/main" val="4083374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ucl.ac.uk/ucl-east/ucl-east-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onstructionnews.co.uk/contractors/mace/mace-wins-200m-ucl-olympic-park-campus-deal-31-08-20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learningapprentice.com/make-it-measurab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C4A8-E7CC-F6AB-6FCC-8E604F80C04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08C38E7-9AED-2A2D-5706-D0CC3B8F2E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74538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wall, indoor&#10;&#10;Description automatically generated">
            <a:extLst>
              <a:ext uri="{FF2B5EF4-FFF2-40B4-BE49-F238E27FC236}">
                <a16:creationId xmlns:a16="http://schemas.microsoft.com/office/drawing/2014/main" id="{6E636FE1-870D-2146-6075-7C51EF5E4D39}"/>
              </a:ext>
            </a:extLst>
          </p:cNvPr>
          <p:cNvPicPr>
            <a:picLocks noChangeAspect="1"/>
          </p:cNvPicPr>
          <p:nvPr/>
        </p:nvPicPr>
        <p:blipFill>
          <a:blip r:embed="rId3"/>
          <a:stretch>
            <a:fillRect/>
          </a:stretch>
        </p:blipFill>
        <p:spPr>
          <a:xfrm rot="5400000">
            <a:off x="874154" y="1447027"/>
            <a:ext cx="5285259" cy="3963944"/>
          </a:xfrm>
          <a:prstGeom prst="rect">
            <a:avLst/>
          </a:prstGeom>
          <a:ln>
            <a:solidFill>
              <a:schemeClr val="tx1"/>
            </a:solidFill>
          </a:ln>
        </p:spPr>
      </p:pic>
      <p:sp>
        <p:nvSpPr>
          <p:cNvPr id="9" name="TextBox 8">
            <a:extLst>
              <a:ext uri="{FF2B5EF4-FFF2-40B4-BE49-F238E27FC236}">
                <a16:creationId xmlns:a16="http://schemas.microsoft.com/office/drawing/2014/main" id="{FA64DC76-A77D-0E81-2612-BE824E2BCBE9}"/>
              </a:ext>
            </a:extLst>
          </p:cNvPr>
          <p:cNvSpPr txBox="1"/>
          <p:nvPr/>
        </p:nvSpPr>
        <p:spPr>
          <a:xfrm>
            <a:off x="6096000" y="2967334"/>
            <a:ext cx="5919950" cy="923330"/>
          </a:xfrm>
          <a:prstGeom prst="rect">
            <a:avLst/>
          </a:prstGeom>
          <a:noFill/>
          <a:ln>
            <a:noFill/>
          </a:ln>
        </p:spPr>
        <p:txBody>
          <a:bodyPr wrap="square" rtlCol="0">
            <a:spAutoFit/>
          </a:bodyPr>
          <a:lstStyle/>
          <a:p>
            <a:r>
              <a:rPr lang="en-US" sz="5400" b="1" dirty="0">
                <a:gradFill>
                  <a:gsLst>
                    <a:gs pos="0">
                      <a:srgbClr val="FCE8DB">
                        <a:lumMod val="100000"/>
                      </a:srgbClr>
                    </a:gs>
                    <a:gs pos="100000">
                      <a:schemeClr val="accent2">
                        <a:lumMod val="79016"/>
                      </a:schemeClr>
                    </a:gs>
                  </a:gsLst>
                  <a:lin ang="0" scaled="0"/>
                </a:gradFill>
                <a:latin typeface="Segoe UI" panose="020B0502040204020203" pitchFamily="34" charset="0"/>
                <a:cs typeface="Segoe UI" panose="020B0502040204020203" pitchFamily="34" charset="0"/>
              </a:rPr>
              <a:t>Light Condition</a:t>
            </a:r>
          </a:p>
        </p:txBody>
      </p:sp>
      <p:cxnSp>
        <p:nvCxnSpPr>
          <p:cNvPr id="11" name="Straight Arrow Connector 10">
            <a:extLst>
              <a:ext uri="{FF2B5EF4-FFF2-40B4-BE49-F238E27FC236}">
                <a16:creationId xmlns:a16="http://schemas.microsoft.com/office/drawing/2014/main" id="{9B036BD4-DA99-18E8-56FC-7A469A69AE8B}"/>
              </a:ext>
            </a:extLst>
          </p:cNvPr>
          <p:cNvCxnSpPr/>
          <p:nvPr/>
        </p:nvCxnSpPr>
        <p:spPr>
          <a:xfrm flipH="1">
            <a:off x="2681416" y="1940011"/>
            <a:ext cx="835367" cy="69197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1592EAE8-A371-B58D-B263-3D6E61A03A2E}"/>
              </a:ext>
            </a:extLst>
          </p:cNvPr>
          <p:cNvCxnSpPr>
            <a:cxnSpLocks/>
          </p:cNvCxnSpPr>
          <p:nvPr/>
        </p:nvCxnSpPr>
        <p:spPr>
          <a:xfrm flipV="1">
            <a:off x="2127809" y="5935361"/>
            <a:ext cx="553607" cy="60582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733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800" decel="100000"/>
                                        <p:tgtEl>
                                          <p:spTgt spid="12"/>
                                        </p:tgtEl>
                                      </p:cBhvr>
                                    </p:animEffect>
                                    <p:anim calcmode="lin" valueType="num">
                                      <p:cBhvr>
                                        <p:cTn id="18" dur="800" decel="100000" fill="hold"/>
                                        <p:tgtEl>
                                          <p:spTgt spid="12"/>
                                        </p:tgtEl>
                                        <p:attrNameLst>
                                          <p:attrName>style.rotation</p:attrName>
                                        </p:attrNameLst>
                                      </p:cBhvr>
                                      <p:tavLst>
                                        <p:tav tm="0">
                                          <p:val>
                                            <p:fltVal val="-90"/>
                                          </p:val>
                                        </p:tav>
                                        <p:tav tm="100000">
                                          <p:val>
                                            <p:fltVal val="0"/>
                                          </p:val>
                                        </p:tav>
                                      </p:tavLst>
                                    </p:anim>
                                    <p:anim calcmode="lin" valueType="num">
                                      <p:cBhvr>
                                        <p:cTn id="19" dur="800" decel="100000" fill="hold"/>
                                        <p:tgtEl>
                                          <p:spTgt spid="12"/>
                                        </p:tgtEl>
                                        <p:attrNameLst>
                                          <p:attrName>ppt_x</p:attrName>
                                        </p:attrNameLst>
                                      </p:cBhvr>
                                      <p:tavLst>
                                        <p:tav tm="0">
                                          <p:val>
                                            <p:strVal val="#ppt_x+0.4"/>
                                          </p:val>
                                        </p:tav>
                                        <p:tav tm="100000">
                                          <p:val>
                                            <p:strVal val="#ppt_x-0.05"/>
                                          </p:val>
                                        </p:tav>
                                      </p:tavLst>
                                    </p:anim>
                                    <p:anim calcmode="lin" valueType="num">
                                      <p:cBhvr>
                                        <p:cTn id="20" dur="800" decel="100000" fill="hold"/>
                                        <p:tgtEl>
                                          <p:spTgt spid="1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36AC01-6917-36BC-F838-823926D6D8F1}"/>
              </a:ext>
            </a:extLst>
          </p:cNvPr>
          <p:cNvSpPr txBox="1"/>
          <p:nvPr/>
        </p:nvSpPr>
        <p:spPr>
          <a:xfrm>
            <a:off x="3048000" y="2967335"/>
            <a:ext cx="6096000" cy="923330"/>
          </a:xfrm>
          <a:prstGeom prst="rect">
            <a:avLst/>
          </a:prstGeom>
          <a:noFill/>
        </p:spPr>
        <p:txBody>
          <a:bodyPr wrap="square">
            <a:spAutoFit/>
          </a:bodyPr>
          <a:lstStyle/>
          <a:p>
            <a:pPr algn="ctr"/>
            <a:r>
              <a:rPr kumimoji="0" lang="en-US" sz="5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AI</a:t>
            </a:r>
            <a:endParaRPr lang="en-US" dirty="0"/>
          </a:p>
        </p:txBody>
      </p:sp>
      <p:sp>
        <p:nvSpPr>
          <p:cNvPr id="6" name="Oval Callout 5">
            <a:extLst>
              <a:ext uri="{FF2B5EF4-FFF2-40B4-BE49-F238E27FC236}">
                <a16:creationId xmlns:a16="http://schemas.microsoft.com/office/drawing/2014/main" id="{BE7675FC-EB6D-A1BD-EA34-30FF0A5FA075}"/>
              </a:ext>
            </a:extLst>
          </p:cNvPr>
          <p:cNvSpPr/>
          <p:nvPr/>
        </p:nvSpPr>
        <p:spPr>
          <a:xfrm>
            <a:off x="4419154" y="1299182"/>
            <a:ext cx="2170832" cy="1454457"/>
          </a:xfrm>
          <a:prstGeom prst="wedgeEllipseCallout">
            <a:avLst>
              <a:gd name="adj1" fmla="val 17305"/>
              <a:gd name="adj2" fmla="val 71845"/>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 see!</a:t>
            </a:r>
          </a:p>
        </p:txBody>
      </p:sp>
    </p:spTree>
    <p:extLst>
      <p:ext uri="{BB962C8B-B14F-4D97-AF65-F5344CB8AC3E}">
        <p14:creationId xmlns:p14="http://schemas.microsoft.com/office/powerpoint/2010/main" val="362985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47C063-7835-FE0D-B3AC-E10E9ABD306F}"/>
              </a:ext>
            </a:extLst>
          </p:cNvPr>
          <p:cNvSpPr txBox="1"/>
          <p:nvPr/>
        </p:nvSpPr>
        <p:spPr>
          <a:xfrm>
            <a:off x="3048000" y="4229991"/>
            <a:ext cx="6096000" cy="923330"/>
          </a:xfrm>
          <a:prstGeom prst="rect">
            <a:avLst/>
          </a:prstGeom>
          <a:noFill/>
        </p:spPr>
        <p:txBody>
          <a:bodyPr wrap="square">
            <a:spAutoFit/>
          </a:bodyPr>
          <a:lstStyle/>
          <a:p>
            <a:pPr algn="ctr"/>
            <a:r>
              <a:rPr kumimoji="0" lang="en-US" sz="5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Training AI</a:t>
            </a:r>
            <a:endParaRPr lang="en-US" dirty="0"/>
          </a:p>
        </p:txBody>
      </p:sp>
      <p:sp>
        <p:nvSpPr>
          <p:cNvPr id="5" name="TextBox 4">
            <a:extLst>
              <a:ext uri="{FF2B5EF4-FFF2-40B4-BE49-F238E27FC236}">
                <a16:creationId xmlns:a16="http://schemas.microsoft.com/office/drawing/2014/main" id="{33831A18-C9CD-1705-87CC-5E9B916B228C}"/>
              </a:ext>
            </a:extLst>
          </p:cNvPr>
          <p:cNvSpPr txBox="1"/>
          <p:nvPr/>
        </p:nvSpPr>
        <p:spPr>
          <a:xfrm>
            <a:off x="3048000" y="3214328"/>
            <a:ext cx="6096000" cy="1015663"/>
          </a:xfrm>
          <a:prstGeom prst="rect">
            <a:avLst/>
          </a:prstGeom>
          <a:noFill/>
        </p:spPr>
        <p:txBody>
          <a:bodyPr wrap="square">
            <a:spAutoFit/>
          </a:bodyPr>
          <a:lstStyle/>
          <a:p>
            <a:pPr algn="ctr"/>
            <a:r>
              <a:rPr lang="en-US" sz="6000" b="1" dirty="0">
                <a:solidFill>
                  <a:prstClr val="black"/>
                </a:solidFill>
                <a:latin typeface="Segoe UI" panose="020B0502040204020203" pitchFamily="34" charset="0"/>
                <a:cs typeface="Segoe UI" panose="020B0502040204020203" pitchFamily="34" charset="0"/>
              </a:rPr>
              <a:t>Processing Data</a:t>
            </a:r>
            <a:endParaRPr lang="en-US" sz="2000" dirty="0"/>
          </a:p>
        </p:txBody>
      </p:sp>
      <p:sp>
        <p:nvSpPr>
          <p:cNvPr id="6" name="TextBox 5">
            <a:extLst>
              <a:ext uri="{FF2B5EF4-FFF2-40B4-BE49-F238E27FC236}">
                <a16:creationId xmlns:a16="http://schemas.microsoft.com/office/drawing/2014/main" id="{72530BA1-C441-1F9D-DC39-1FC507FEA308}"/>
              </a:ext>
            </a:extLst>
          </p:cNvPr>
          <p:cNvSpPr txBox="1"/>
          <p:nvPr/>
        </p:nvSpPr>
        <p:spPr>
          <a:xfrm>
            <a:off x="2690648" y="2060166"/>
            <a:ext cx="6810703" cy="1138773"/>
          </a:xfrm>
          <a:prstGeom prst="rect">
            <a:avLst/>
          </a:prstGeom>
          <a:noFill/>
        </p:spPr>
        <p:txBody>
          <a:bodyPr wrap="square">
            <a:spAutoFit/>
          </a:bodyPr>
          <a:lstStyle/>
          <a:p>
            <a:pPr algn="ctr"/>
            <a:r>
              <a:rPr lang="en-US" sz="6800" b="1" dirty="0">
                <a:solidFill>
                  <a:prstClr val="black"/>
                </a:solidFill>
                <a:latin typeface="Segoe UI" panose="020B0502040204020203" pitchFamily="34" charset="0"/>
                <a:cs typeface="Segoe UI" panose="020B0502040204020203" pitchFamily="34" charset="0"/>
              </a:rPr>
              <a:t>Collecting Data</a:t>
            </a:r>
            <a:endParaRPr lang="en-US" sz="6800" dirty="0"/>
          </a:p>
        </p:txBody>
      </p:sp>
    </p:spTree>
    <p:extLst>
      <p:ext uri="{BB962C8B-B14F-4D97-AF65-F5344CB8AC3E}">
        <p14:creationId xmlns:p14="http://schemas.microsoft.com/office/powerpoint/2010/main" val="37727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80">
                                          <p:stCondLst>
                                            <p:cond delay="0"/>
                                          </p:stCondLst>
                                        </p:cTn>
                                        <p:tgtEl>
                                          <p:spTgt spid="6"/>
                                        </p:tgtEl>
                                      </p:cBhvr>
                                    </p:animEffect>
                                    <p:anim calcmode="lin" valueType="num">
                                      <p:cBhvr>
                                        <p:cTn id="4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gtEl>
                                      </p:cBhvr>
                                      <p:to x="100000" y="60000"/>
                                    </p:animScale>
                                    <p:animScale>
                                      <p:cBhvr>
                                        <p:cTn id="50" dur="166" decel="50000">
                                          <p:stCondLst>
                                            <p:cond delay="676"/>
                                          </p:stCondLst>
                                        </p:cTn>
                                        <p:tgtEl>
                                          <p:spTgt spid="6"/>
                                        </p:tgtEl>
                                      </p:cBhvr>
                                      <p:to x="100000" y="100000"/>
                                    </p:animScale>
                                    <p:animScale>
                                      <p:cBhvr>
                                        <p:cTn id="51" dur="26">
                                          <p:stCondLst>
                                            <p:cond delay="1312"/>
                                          </p:stCondLst>
                                        </p:cTn>
                                        <p:tgtEl>
                                          <p:spTgt spid="6"/>
                                        </p:tgtEl>
                                      </p:cBhvr>
                                      <p:to x="100000" y="80000"/>
                                    </p:animScale>
                                    <p:animScale>
                                      <p:cBhvr>
                                        <p:cTn id="52" dur="166" decel="50000">
                                          <p:stCondLst>
                                            <p:cond delay="1338"/>
                                          </p:stCondLst>
                                        </p:cTn>
                                        <p:tgtEl>
                                          <p:spTgt spid="6"/>
                                        </p:tgtEl>
                                      </p:cBhvr>
                                      <p:to x="100000" y="100000"/>
                                    </p:animScale>
                                    <p:animScale>
                                      <p:cBhvr>
                                        <p:cTn id="53" dur="26">
                                          <p:stCondLst>
                                            <p:cond delay="1642"/>
                                          </p:stCondLst>
                                        </p:cTn>
                                        <p:tgtEl>
                                          <p:spTgt spid="6"/>
                                        </p:tgtEl>
                                      </p:cBhvr>
                                      <p:to x="100000" y="90000"/>
                                    </p:animScale>
                                    <p:animScale>
                                      <p:cBhvr>
                                        <p:cTn id="54" dur="166" decel="50000">
                                          <p:stCondLst>
                                            <p:cond delay="1668"/>
                                          </p:stCondLst>
                                        </p:cTn>
                                        <p:tgtEl>
                                          <p:spTgt spid="6"/>
                                        </p:tgtEl>
                                      </p:cBhvr>
                                      <p:to x="100000" y="100000"/>
                                    </p:animScale>
                                    <p:animScale>
                                      <p:cBhvr>
                                        <p:cTn id="55" dur="26">
                                          <p:stCondLst>
                                            <p:cond delay="1808"/>
                                          </p:stCondLst>
                                        </p:cTn>
                                        <p:tgtEl>
                                          <p:spTgt spid="6"/>
                                        </p:tgtEl>
                                      </p:cBhvr>
                                      <p:to x="100000" y="95000"/>
                                    </p:animScale>
                                    <p:animScale>
                                      <p:cBhvr>
                                        <p:cTn id="5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92106F-1757-7AD6-7AA5-53BEC581F0CE}"/>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Collecting Data</a:t>
            </a:r>
            <a:endParaRPr lang="en-US" sz="5000" dirty="0"/>
          </a:p>
        </p:txBody>
      </p:sp>
      <p:sp>
        <p:nvSpPr>
          <p:cNvPr id="6" name="Rectangle 5">
            <a:extLst>
              <a:ext uri="{FF2B5EF4-FFF2-40B4-BE49-F238E27FC236}">
                <a16:creationId xmlns:a16="http://schemas.microsoft.com/office/drawing/2014/main" id="{9CF86CC5-1CDF-4A27-E724-9C415E3A29F5}"/>
              </a:ext>
            </a:extLst>
          </p:cNvPr>
          <p:cNvSpPr/>
          <p:nvPr/>
        </p:nvSpPr>
        <p:spPr>
          <a:xfrm>
            <a:off x="2070539" y="2606566"/>
            <a:ext cx="3279227" cy="3247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A61158-1F99-BE07-CA31-8CAFDCF13709}"/>
              </a:ext>
            </a:extLst>
          </p:cNvPr>
          <p:cNvSpPr txBox="1"/>
          <p:nvPr/>
        </p:nvSpPr>
        <p:spPr>
          <a:xfrm>
            <a:off x="3327838" y="2175679"/>
            <a:ext cx="764628" cy="861774"/>
          </a:xfrm>
          <a:prstGeom prst="rect">
            <a:avLst/>
          </a:prstGeom>
          <a:solidFill>
            <a:schemeClr val="bg1"/>
          </a:solid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Q</a:t>
            </a:r>
            <a:endParaRPr lang="en-US" sz="5000" dirty="0"/>
          </a:p>
        </p:txBody>
      </p:sp>
      <p:sp>
        <p:nvSpPr>
          <p:cNvPr id="8" name="Rectangle 7">
            <a:extLst>
              <a:ext uri="{FF2B5EF4-FFF2-40B4-BE49-F238E27FC236}">
                <a16:creationId xmlns:a16="http://schemas.microsoft.com/office/drawing/2014/main" id="{1E827EA4-61F6-E179-AFD6-26A582D2C1EE}"/>
              </a:ext>
            </a:extLst>
          </p:cNvPr>
          <p:cNvSpPr/>
          <p:nvPr/>
        </p:nvSpPr>
        <p:spPr>
          <a:xfrm>
            <a:off x="6842234" y="2606566"/>
            <a:ext cx="3279227" cy="3247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F46DC6-2A00-87E2-954F-0B2C8CBABC5D}"/>
              </a:ext>
            </a:extLst>
          </p:cNvPr>
          <p:cNvSpPr txBox="1"/>
          <p:nvPr/>
        </p:nvSpPr>
        <p:spPr>
          <a:xfrm>
            <a:off x="8099533" y="2175679"/>
            <a:ext cx="764628" cy="861774"/>
          </a:xfrm>
          <a:prstGeom prst="rect">
            <a:avLst/>
          </a:prstGeom>
          <a:solidFill>
            <a:schemeClr val="bg1"/>
          </a:solid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A</a:t>
            </a:r>
            <a:endParaRPr lang="en-US" sz="5000" dirty="0"/>
          </a:p>
        </p:txBody>
      </p:sp>
      <p:sp>
        <p:nvSpPr>
          <p:cNvPr id="10" name="TextBox 9">
            <a:extLst>
              <a:ext uri="{FF2B5EF4-FFF2-40B4-BE49-F238E27FC236}">
                <a16:creationId xmlns:a16="http://schemas.microsoft.com/office/drawing/2014/main" id="{F47EC602-CA45-627C-62F8-478F2FBC2B6E}"/>
              </a:ext>
            </a:extLst>
          </p:cNvPr>
          <p:cNvSpPr txBox="1"/>
          <p:nvPr/>
        </p:nvSpPr>
        <p:spPr>
          <a:xfrm>
            <a:off x="2916621" y="3731862"/>
            <a:ext cx="1587062" cy="923330"/>
          </a:xfrm>
          <a:prstGeom prst="rect">
            <a:avLst/>
          </a:prstGeom>
          <a:noFill/>
        </p:spPr>
        <p:txBody>
          <a:bodyPr wrap="square" rtlCol="0">
            <a:spAutoFit/>
          </a:bodyPr>
          <a:lstStyle/>
          <a:p>
            <a:pPr algn="ctr"/>
            <a:r>
              <a:rPr lang="en-US" dirty="0"/>
              <a:t>Depth Image</a:t>
            </a:r>
          </a:p>
          <a:p>
            <a:pPr algn="ctr"/>
            <a:r>
              <a:rPr lang="en-US" dirty="0"/>
              <a:t>Orientation</a:t>
            </a:r>
          </a:p>
          <a:p>
            <a:pPr algn="ctr"/>
            <a:r>
              <a:rPr lang="en-US" dirty="0"/>
              <a:t>Acceleration</a:t>
            </a:r>
          </a:p>
        </p:txBody>
      </p:sp>
      <p:sp>
        <p:nvSpPr>
          <p:cNvPr id="11" name="TextBox 10">
            <a:extLst>
              <a:ext uri="{FF2B5EF4-FFF2-40B4-BE49-F238E27FC236}">
                <a16:creationId xmlns:a16="http://schemas.microsoft.com/office/drawing/2014/main" id="{653DAB75-B2D2-7FE1-E25C-CEB01032799F}"/>
              </a:ext>
            </a:extLst>
          </p:cNvPr>
          <p:cNvSpPr txBox="1"/>
          <p:nvPr/>
        </p:nvSpPr>
        <p:spPr>
          <a:xfrm>
            <a:off x="7688317" y="4008861"/>
            <a:ext cx="1587062" cy="369332"/>
          </a:xfrm>
          <a:prstGeom prst="rect">
            <a:avLst/>
          </a:prstGeom>
          <a:noFill/>
        </p:spPr>
        <p:txBody>
          <a:bodyPr wrap="square" rtlCol="0">
            <a:spAutoFit/>
          </a:bodyPr>
          <a:lstStyle/>
          <a:p>
            <a:pPr algn="ctr"/>
            <a:r>
              <a:rPr lang="en-US" dirty="0"/>
              <a:t>Position</a:t>
            </a:r>
          </a:p>
        </p:txBody>
      </p:sp>
    </p:spTree>
    <p:extLst>
      <p:ext uri="{BB962C8B-B14F-4D97-AF65-F5344CB8AC3E}">
        <p14:creationId xmlns:p14="http://schemas.microsoft.com/office/powerpoint/2010/main" val="2311983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6F613-71DB-D373-5E65-BD8AF73166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43" b="95681" l="9969" r="97234">
                        <a14:foregroundMark x1="59969" y1="90576" x2="58507" y2="91754"/>
                        <a14:foregroundMark x1="54541" y1="93783" x2="52975" y2="95746"/>
                        <a14:foregroundMark x1="93841" y1="32984" x2="89770" y2="26571"/>
                        <a14:foregroundMark x1="89770" y1="26571" x2="89718" y2="26374"/>
                        <a14:foregroundMark x1="61534" y1="12238" x2="54071" y2="9031"/>
                        <a14:foregroundMark x1="55219" y1="5432" x2="53601" y2="5628"/>
                        <a14:foregroundMark x1="97338" y1="25982" x2="96190" y2="34555"/>
                        <a14:foregroundMark x1="53758" y1="41950" x2="49635" y2="41754"/>
                        <a14:foregroundMark x1="44676" y1="5039" x2="44676" y2="5039"/>
                        <a14:foregroundMark x1="61691" y1="4843" x2="61691" y2="4843"/>
                        <a14:foregroundMark x1="45355" y1="32134" x2="45355" y2="32134"/>
                      </a14:backgroundRemoval>
                    </a14:imgEffect>
                  </a14:imgLayer>
                </a14:imgProps>
              </a:ext>
            </a:extLst>
          </a:blip>
          <a:stretch>
            <a:fillRect/>
          </a:stretch>
        </p:blipFill>
        <p:spPr>
          <a:xfrm>
            <a:off x="862914" y="1588264"/>
            <a:ext cx="5698524" cy="4544543"/>
          </a:xfrm>
          <a:prstGeom prst="rect">
            <a:avLst/>
          </a:prstGeom>
        </p:spPr>
      </p:pic>
      <p:sp>
        <p:nvSpPr>
          <p:cNvPr id="6" name="TextBox 5">
            <a:extLst>
              <a:ext uri="{FF2B5EF4-FFF2-40B4-BE49-F238E27FC236}">
                <a16:creationId xmlns:a16="http://schemas.microsoft.com/office/drawing/2014/main" id="{200E5756-E56C-9DB1-AB43-779D06F3CB37}"/>
              </a:ext>
            </a:extLst>
          </p:cNvPr>
          <p:cNvSpPr txBox="1"/>
          <p:nvPr/>
        </p:nvSpPr>
        <p:spPr>
          <a:xfrm>
            <a:off x="7228703" y="2337141"/>
            <a:ext cx="3632886" cy="830997"/>
          </a:xfrm>
          <a:prstGeom prst="rect">
            <a:avLst/>
          </a:prstGeom>
          <a:noFill/>
        </p:spPr>
        <p:txBody>
          <a:bodyPr wrap="square" rtlCol="0">
            <a:spAutoFit/>
          </a:bodyPr>
          <a:lstStyle/>
          <a:p>
            <a:pPr algn="ctr"/>
            <a:r>
              <a:rPr lang="en-US" sz="2400" dirty="0"/>
              <a:t>Inertial measurement unit (IMU)</a:t>
            </a:r>
          </a:p>
        </p:txBody>
      </p:sp>
      <p:cxnSp>
        <p:nvCxnSpPr>
          <p:cNvPr id="8" name="Elbow Connector 7">
            <a:extLst>
              <a:ext uri="{FF2B5EF4-FFF2-40B4-BE49-F238E27FC236}">
                <a16:creationId xmlns:a16="http://schemas.microsoft.com/office/drawing/2014/main" id="{B35484D6-B01F-968C-E3B0-A26B47C60897}"/>
              </a:ext>
            </a:extLst>
          </p:cNvPr>
          <p:cNvCxnSpPr>
            <a:cxnSpLocks/>
          </p:cNvCxnSpPr>
          <p:nvPr/>
        </p:nvCxnSpPr>
        <p:spPr>
          <a:xfrm flipV="1">
            <a:off x="4714103" y="2481647"/>
            <a:ext cx="4361935" cy="541983"/>
          </a:xfrm>
          <a:prstGeom prst="bentConnector4">
            <a:avLst>
              <a:gd name="adj1" fmla="val 0"/>
              <a:gd name="adj2" fmla="val 308612"/>
            </a:avLst>
          </a:prstGeom>
          <a:ln w="38100">
            <a:gradFill>
              <a:gsLst>
                <a:gs pos="0">
                  <a:schemeClr val="tx1"/>
                </a:gs>
                <a:gs pos="100000">
                  <a:schemeClr val="accent1">
                    <a:lumMod val="30000"/>
                    <a:lumOff val="70000"/>
                  </a:schemeClr>
                </a:gs>
              </a:gsLst>
              <a:lin ang="14400000" scaled="0"/>
            </a:gra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BF34F25-035A-4FE6-0E18-C478642D3CAD}"/>
              </a:ext>
            </a:extLst>
          </p:cNvPr>
          <p:cNvSpPr txBox="1"/>
          <p:nvPr/>
        </p:nvSpPr>
        <p:spPr>
          <a:xfrm>
            <a:off x="6864178" y="3207768"/>
            <a:ext cx="4361936" cy="830997"/>
          </a:xfrm>
          <a:prstGeom prst="rect">
            <a:avLst/>
          </a:prstGeom>
          <a:noFill/>
        </p:spPr>
        <p:txBody>
          <a:bodyPr wrap="square">
            <a:spAutoFit/>
          </a:bodyPr>
          <a:lstStyle/>
          <a:p>
            <a:pPr algn="ctr"/>
            <a:r>
              <a:rPr lang="en-US" sz="1600" dirty="0"/>
              <a:t>9-axis sensor, </a:t>
            </a:r>
          </a:p>
          <a:p>
            <a:pPr algn="ctr"/>
            <a:r>
              <a:rPr lang="en-US" sz="1600" dirty="0"/>
              <a:t>combining </a:t>
            </a:r>
          </a:p>
          <a:p>
            <a:pPr algn="ctr"/>
            <a:r>
              <a:rPr lang="en-US" sz="1600" dirty="0"/>
              <a:t>accelerometer, gyroscope, and magnetometer</a:t>
            </a:r>
          </a:p>
        </p:txBody>
      </p:sp>
      <p:cxnSp>
        <p:nvCxnSpPr>
          <p:cNvPr id="15" name="Straight Arrow Connector 14">
            <a:extLst>
              <a:ext uri="{FF2B5EF4-FFF2-40B4-BE49-F238E27FC236}">
                <a16:creationId xmlns:a16="http://schemas.microsoft.com/office/drawing/2014/main" id="{FF604D90-3147-F2D6-6DFB-9321AE81396B}"/>
              </a:ext>
            </a:extLst>
          </p:cNvPr>
          <p:cNvCxnSpPr>
            <a:cxnSpLocks/>
            <a:stCxn id="13" idx="2"/>
          </p:cNvCxnSpPr>
          <p:nvPr/>
        </p:nvCxnSpPr>
        <p:spPr>
          <a:xfrm>
            <a:off x="9045146" y="4038765"/>
            <a:ext cx="0" cy="65680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13ACD8D-A15F-695A-8333-E7C7DE0ECA1E}"/>
              </a:ext>
            </a:extLst>
          </p:cNvPr>
          <p:cNvSpPr txBox="1"/>
          <p:nvPr/>
        </p:nvSpPr>
        <p:spPr>
          <a:xfrm>
            <a:off x="8251615" y="4695568"/>
            <a:ext cx="1587062" cy="646331"/>
          </a:xfrm>
          <a:prstGeom prst="rect">
            <a:avLst/>
          </a:prstGeom>
          <a:noFill/>
        </p:spPr>
        <p:txBody>
          <a:bodyPr wrap="square" rtlCol="0">
            <a:spAutoFit/>
          </a:bodyPr>
          <a:lstStyle/>
          <a:p>
            <a:pPr algn="ctr"/>
            <a:r>
              <a:rPr lang="en-US" dirty="0"/>
              <a:t>Orientation</a:t>
            </a:r>
          </a:p>
          <a:p>
            <a:pPr algn="ctr"/>
            <a:r>
              <a:rPr lang="en-US" dirty="0"/>
              <a:t>Acceleration</a:t>
            </a:r>
          </a:p>
        </p:txBody>
      </p:sp>
      <p:cxnSp>
        <p:nvCxnSpPr>
          <p:cNvPr id="17" name="Straight Arrow Connector 16">
            <a:extLst>
              <a:ext uri="{FF2B5EF4-FFF2-40B4-BE49-F238E27FC236}">
                <a16:creationId xmlns:a16="http://schemas.microsoft.com/office/drawing/2014/main" id="{C20498FF-B16E-FBC2-4EC9-E7F61002D795}"/>
              </a:ext>
            </a:extLst>
          </p:cNvPr>
          <p:cNvCxnSpPr>
            <a:cxnSpLocks/>
          </p:cNvCxnSpPr>
          <p:nvPr/>
        </p:nvCxnSpPr>
        <p:spPr>
          <a:xfrm>
            <a:off x="9045146" y="5308346"/>
            <a:ext cx="0" cy="33370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891324F-E7FB-FE60-676A-8C38DECE3EAA}"/>
              </a:ext>
            </a:extLst>
          </p:cNvPr>
          <p:cNvSpPr txBox="1"/>
          <p:nvPr/>
        </p:nvSpPr>
        <p:spPr>
          <a:xfrm>
            <a:off x="8251615" y="5684351"/>
            <a:ext cx="1587062" cy="369332"/>
          </a:xfrm>
          <a:prstGeom prst="rect">
            <a:avLst/>
          </a:prstGeom>
          <a:noFill/>
        </p:spPr>
        <p:txBody>
          <a:bodyPr wrap="square" rtlCol="0">
            <a:spAutoFit/>
          </a:bodyPr>
          <a:lstStyle/>
          <a:p>
            <a:pPr algn="ctr"/>
            <a:r>
              <a:rPr lang="en-US" b="1" dirty="0">
                <a:solidFill>
                  <a:srgbClr val="FF0000"/>
                </a:solidFill>
              </a:rPr>
              <a:t>Position</a:t>
            </a:r>
          </a:p>
        </p:txBody>
      </p:sp>
      <p:cxnSp>
        <p:nvCxnSpPr>
          <p:cNvPr id="20" name="Straight Arrow Connector 19">
            <a:extLst>
              <a:ext uri="{FF2B5EF4-FFF2-40B4-BE49-F238E27FC236}">
                <a16:creationId xmlns:a16="http://schemas.microsoft.com/office/drawing/2014/main" id="{8BDFDB5A-F8D4-6539-E3AC-3C584A7430EF}"/>
              </a:ext>
            </a:extLst>
          </p:cNvPr>
          <p:cNvCxnSpPr>
            <a:cxnSpLocks/>
          </p:cNvCxnSpPr>
          <p:nvPr/>
        </p:nvCxnSpPr>
        <p:spPr>
          <a:xfrm>
            <a:off x="4522573" y="5004486"/>
            <a:ext cx="1161535" cy="637568"/>
          </a:xfrm>
          <a:prstGeom prst="straightConnector1">
            <a:avLst/>
          </a:prstGeom>
          <a:ln w="50800">
            <a:gradFill>
              <a:gsLst>
                <a:gs pos="28000">
                  <a:schemeClr val="tx1"/>
                </a:gs>
                <a:gs pos="100000">
                  <a:schemeClr val="accent1">
                    <a:lumMod val="30000"/>
                    <a:lumOff val="70000"/>
                  </a:schemeClr>
                </a:gs>
              </a:gsLst>
              <a:lin ang="14400000" scaled="0"/>
            </a:gra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4F6DFAA-354F-5271-F26D-28A2FA44952C}"/>
              </a:ext>
            </a:extLst>
          </p:cNvPr>
          <p:cNvSpPr txBox="1"/>
          <p:nvPr/>
        </p:nvSpPr>
        <p:spPr>
          <a:xfrm>
            <a:off x="5277116" y="5396609"/>
            <a:ext cx="1587062" cy="369332"/>
          </a:xfrm>
          <a:prstGeom prst="rect">
            <a:avLst/>
          </a:prstGeom>
          <a:noFill/>
        </p:spPr>
        <p:txBody>
          <a:bodyPr wrap="square" rtlCol="0">
            <a:spAutoFit/>
          </a:bodyPr>
          <a:lstStyle/>
          <a:p>
            <a:pPr algn="ctr"/>
            <a:r>
              <a:rPr lang="en-US" dirty="0"/>
              <a:t>Depth</a:t>
            </a:r>
          </a:p>
        </p:txBody>
      </p:sp>
      <p:sp>
        <p:nvSpPr>
          <p:cNvPr id="28" name="TextBox 27">
            <a:extLst>
              <a:ext uri="{FF2B5EF4-FFF2-40B4-BE49-F238E27FC236}">
                <a16:creationId xmlns:a16="http://schemas.microsoft.com/office/drawing/2014/main" id="{58374B86-11D7-2BDB-9C13-FA718179EEFE}"/>
              </a:ext>
            </a:extLst>
          </p:cNvPr>
          <p:cNvSpPr txBox="1"/>
          <p:nvPr/>
        </p:nvSpPr>
        <p:spPr>
          <a:xfrm>
            <a:off x="5656908" y="5696609"/>
            <a:ext cx="1920695" cy="369332"/>
          </a:xfrm>
          <a:prstGeom prst="rect">
            <a:avLst/>
          </a:prstGeom>
          <a:noFill/>
        </p:spPr>
        <p:txBody>
          <a:bodyPr wrap="square" rtlCol="0">
            <a:spAutoFit/>
          </a:bodyPr>
          <a:lstStyle/>
          <a:p>
            <a:pPr algn="ctr"/>
            <a:r>
              <a:rPr lang="en-US" dirty="0"/>
              <a:t>Feature Detection</a:t>
            </a:r>
          </a:p>
        </p:txBody>
      </p:sp>
      <p:pic>
        <p:nvPicPr>
          <p:cNvPr id="29" name="Picture 28">
            <a:extLst>
              <a:ext uri="{FF2B5EF4-FFF2-40B4-BE49-F238E27FC236}">
                <a16:creationId xmlns:a16="http://schemas.microsoft.com/office/drawing/2014/main" id="{6F27AC2E-96E4-602C-7695-E6B3D66E891B}"/>
              </a:ext>
            </a:extLst>
          </p:cNvPr>
          <p:cNvPicPr>
            <a:picLocks noChangeAspect="1"/>
          </p:cNvPicPr>
          <p:nvPr/>
        </p:nvPicPr>
        <p:blipFill>
          <a:blip r:embed="rId5"/>
          <a:stretch>
            <a:fillRect/>
          </a:stretch>
        </p:blipFill>
        <p:spPr>
          <a:xfrm>
            <a:off x="4522573" y="2394909"/>
            <a:ext cx="3955930" cy="3289442"/>
          </a:xfrm>
          <a:prstGeom prst="rect">
            <a:avLst/>
          </a:prstGeom>
        </p:spPr>
      </p:pic>
      <p:cxnSp>
        <p:nvCxnSpPr>
          <p:cNvPr id="30" name="Straight Arrow Connector 29">
            <a:extLst>
              <a:ext uri="{FF2B5EF4-FFF2-40B4-BE49-F238E27FC236}">
                <a16:creationId xmlns:a16="http://schemas.microsoft.com/office/drawing/2014/main" id="{A5297F1E-EF22-279D-A9B5-AE14E842791B}"/>
              </a:ext>
            </a:extLst>
          </p:cNvPr>
          <p:cNvCxnSpPr>
            <a:cxnSpLocks/>
            <a:stCxn id="28" idx="3"/>
          </p:cNvCxnSpPr>
          <p:nvPr/>
        </p:nvCxnSpPr>
        <p:spPr>
          <a:xfrm>
            <a:off x="7577603" y="5881275"/>
            <a:ext cx="1047413"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F8B94624-645F-88BB-187F-1C52608605F0}"/>
              </a:ext>
            </a:extLst>
          </p:cNvPr>
          <p:cNvSpPr txBox="1"/>
          <p:nvPr/>
        </p:nvSpPr>
        <p:spPr>
          <a:xfrm>
            <a:off x="2690648" y="223350"/>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Collecting Data</a:t>
            </a:r>
            <a:endParaRPr lang="en-US" sz="5000" dirty="0"/>
          </a:p>
        </p:txBody>
      </p:sp>
    </p:spTree>
    <p:extLst>
      <p:ext uri="{BB962C8B-B14F-4D97-AF65-F5344CB8AC3E}">
        <p14:creationId xmlns:p14="http://schemas.microsoft.com/office/powerpoint/2010/main" val="9596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par>
                                <p:cTn id="43" presetID="3" presetClass="entr" presetSubtype="1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500"/>
                                        <p:tgtEl>
                                          <p:spTgt spid="19"/>
                                        </p:tgtEl>
                                      </p:cBhvr>
                                    </p:animEffect>
                                  </p:childTnLst>
                                </p:cTn>
                              </p:par>
                              <p:par>
                                <p:cTn id="49" presetID="3" presetClass="exit" presetSubtype="10" fill="hold" nodeType="withEffect">
                                  <p:stCondLst>
                                    <p:cond delay="0"/>
                                  </p:stCondLst>
                                  <p:childTnLst>
                                    <p:animEffect transition="out" filter="blinds(horizontal)">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p:bldP spid="19"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10083A-6634-A14C-2C9B-439C45FC1FF4}"/>
              </a:ext>
            </a:extLst>
          </p:cNvPr>
          <p:cNvPicPr>
            <a:picLocks noChangeAspect="1"/>
          </p:cNvPicPr>
          <p:nvPr/>
        </p:nvPicPr>
        <p:blipFill>
          <a:blip r:embed="rId3"/>
          <a:stretch>
            <a:fillRect/>
          </a:stretch>
        </p:blipFill>
        <p:spPr>
          <a:xfrm>
            <a:off x="3829736" y="2104107"/>
            <a:ext cx="4532528" cy="2649786"/>
          </a:xfrm>
          <a:prstGeom prst="rect">
            <a:avLst/>
          </a:prstGeom>
        </p:spPr>
      </p:pic>
      <p:sp>
        <p:nvSpPr>
          <p:cNvPr id="5" name="TextBox 4">
            <a:extLst>
              <a:ext uri="{FF2B5EF4-FFF2-40B4-BE49-F238E27FC236}">
                <a16:creationId xmlns:a16="http://schemas.microsoft.com/office/drawing/2014/main" id="{05F86F6B-1C75-EBCD-C6D3-283B55375FF5}"/>
              </a:ext>
            </a:extLst>
          </p:cNvPr>
          <p:cNvSpPr txBox="1"/>
          <p:nvPr/>
        </p:nvSpPr>
        <p:spPr>
          <a:xfrm>
            <a:off x="2690648" y="223350"/>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Collecting Data</a:t>
            </a:r>
            <a:endParaRPr lang="en-US" sz="5000" dirty="0"/>
          </a:p>
        </p:txBody>
      </p:sp>
    </p:spTree>
    <p:extLst>
      <p:ext uri="{BB962C8B-B14F-4D97-AF65-F5344CB8AC3E}">
        <p14:creationId xmlns:p14="http://schemas.microsoft.com/office/powerpoint/2010/main" val="109381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7CAA16-35EE-5851-F2EA-17126CBA25A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Processing Data</a:t>
            </a:r>
            <a:endParaRPr lang="en-US" sz="5000" dirty="0"/>
          </a:p>
        </p:txBody>
      </p:sp>
      <p:pic>
        <p:nvPicPr>
          <p:cNvPr id="8" name="Picture 7" descr="A picture containing indoor, dark&#10;&#10;Description automatically generated">
            <a:extLst>
              <a:ext uri="{FF2B5EF4-FFF2-40B4-BE49-F238E27FC236}">
                <a16:creationId xmlns:a16="http://schemas.microsoft.com/office/drawing/2014/main" id="{5C3F01CD-9BBE-40CA-2B63-1EC23C318E1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807774" y="2159000"/>
            <a:ext cx="6576451" cy="4110282"/>
          </a:xfrm>
          <a:prstGeom prst="rect">
            <a:avLst/>
          </a:prstGeom>
        </p:spPr>
      </p:pic>
      <p:sp>
        <p:nvSpPr>
          <p:cNvPr id="11" name="Oval 10">
            <a:extLst>
              <a:ext uri="{FF2B5EF4-FFF2-40B4-BE49-F238E27FC236}">
                <a16:creationId xmlns:a16="http://schemas.microsoft.com/office/drawing/2014/main" id="{AB88F87E-E1AD-5DD2-A491-9C3404541571}"/>
              </a:ext>
            </a:extLst>
          </p:cNvPr>
          <p:cNvSpPr/>
          <p:nvPr/>
        </p:nvSpPr>
        <p:spPr>
          <a:xfrm>
            <a:off x="2928551" y="4646140"/>
            <a:ext cx="1359243" cy="13592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6CBADC4-FE95-8350-C2D7-1EDF9E602B78}"/>
              </a:ext>
            </a:extLst>
          </p:cNvPr>
          <p:cNvCxnSpPr>
            <a:cxnSpLocks/>
          </p:cNvCxnSpPr>
          <p:nvPr/>
        </p:nvCxnSpPr>
        <p:spPr>
          <a:xfrm flipV="1">
            <a:off x="8575589" y="3138616"/>
            <a:ext cx="704335" cy="636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69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4EE7AE-BF80-26DA-AE48-49AB9D35E9C6}"/>
              </a:ext>
            </a:extLst>
          </p:cNvPr>
          <p:cNvPicPr>
            <a:picLocks noChangeAspect="1"/>
          </p:cNvPicPr>
          <p:nvPr/>
        </p:nvPicPr>
        <p:blipFill>
          <a:blip r:embed="rId3"/>
          <a:stretch>
            <a:fillRect/>
          </a:stretch>
        </p:blipFill>
        <p:spPr>
          <a:xfrm>
            <a:off x="3658702" y="1241777"/>
            <a:ext cx="4874596" cy="5446889"/>
          </a:xfrm>
          <a:prstGeom prst="rect">
            <a:avLst/>
          </a:prstGeom>
        </p:spPr>
      </p:pic>
      <p:sp>
        <p:nvSpPr>
          <p:cNvPr id="5" name="TextBox 4">
            <a:extLst>
              <a:ext uri="{FF2B5EF4-FFF2-40B4-BE49-F238E27FC236}">
                <a16:creationId xmlns:a16="http://schemas.microsoft.com/office/drawing/2014/main" id="{C476B21D-61A5-7FC5-E0E7-3264DF0B8250}"/>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Processing Data</a:t>
            </a:r>
            <a:endParaRPr lang="en-US" sz="5000" dirty="0"/>
          </a:p>
        </p:txBody>
      </p:sp>
    </p:spTree>
    <p:extLst>
      <p:ext uri="{BB962C8B-B14F-4D97-AF65-F5344CB8AC3E}">
        <p14:creationId xmlns:p14="http://schemas.microsoft.com/office/powerpoint/2010/main" val="132070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83D638-8FE4-638C-7D39-8600B4205D14}"/>
              </a:ext>
            </a:extLst>
          </p:cNvPr>
          <p:cNvPicPr>
            <a:picLocks noChangeAspect="1"/>
          </p:cNvPicPr>
          <p:nvPr/>
        </p:nvPicPr>
        <p:blipFill>
          <a:blip r:embed="rId3"/>
          <a:stretch>
            <a:fillRect/>
          </a:stretch>
        </p:blipFill>
        <p:spPr>
          <a:xfrm>
            <a:off x="2209800" y="4695568"/>
            <a:ext cx="7785672" cy="1738800"/>
          </a:xfrm>
          <a:prstGeom prst="rect">
            <a:avLst/>
          </a:prstGeom>
        </p:spPr>
      </p:pic>
      <p:sp>
        <p:nvSpPr>
          <p:cNvPr id="5" name="TextBox 4">
            <a:extLst>
              <a:ext uri="{FF2B5EF4-FFF2-40B4-BE49-F238E27FC236}">
                <a16:creationId xmlns:a16="http://schemas.microsoft.com/office/drawing/2014/main" id="{49E3609C-81A0-F43A-0050-CC6A1A1D0FA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Processing Data</a:t>
            </a:r>
            <a:endParaRPr lang="en-US" sz="5000" dirty="0"/>
          </a:p>
        </p:txBody>
      </p:sp>
      <p:pic>
        <p:nvPicPr>
          <p:cNvPr id="6" name="Picture 5">
            <a:extLst>
              <a:ext uri="{FF2B5EF4-FFF2-40B4-BE49-F238E27FC236}">
                <a16:creationId xmlns:a16="http://schemas.microsoft.com/office/drawing/2014/main" id="{DB36A923-E766-55F0-29DE-8452F4B264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3288" y1="10040" x2="23288" y2="10040"/>
                        <a14:foregroundMark x1="88870" y1="48996" x2="88870" y2="48996"/>
                        <a14:foregroundMark x1="89897" y1="59639" x2="89897" y2="59639"/>
                      </a14:backgroundRemoval>
                    </a14:imgEffect>
                  </a14:imgLayer>
                </a14:imgProps>
              </a:ext>
            </a:extLst>
          </a:blip>
          <a:stretch>
            <a:fillRect/>
          </a:stretch>
        </p:blipFill>
        <p:spPr>
          <a:xfrm>
            <a:off x="5013124" y="1720936"/>
            <a:ext cx="2165749" cy="1846820"/>
          </a:xfrm>
          <a:prstGeom prst="rect">
            <a:avLst/>
          </a:prstGeom>
        </p:spPr>
      </p:pic>
      <p:sp>
        <p:nvSpPr>
          <p:cNvPr id="7" name="TextBox 6">
            <a:extLst>
              <a:ext uri="{FF2B5EF4-FFF2-40B4-BE49-F238E27FC236}">
                <a16:creationId xmlns:a16="http://schemas.microsoft.com/office/drawing/2014/main" id="{65F96811-F1C9-C73F-97CE-EE7BDCAC99B0}"/>
              </a:ext>
            </a:extLst>
          </p:cNvPr>
          <p:cNvSpPr txBox="1"/>
          <p:nvPr/>
        </p:nvSpPr>
        <p:spPr>
          <a:xfrm>
            <a:off x="5706762" y="2519032"/>
            <a:ext cx="1818503" cy="369332"/>
          </a:xfrm>
          <a:prstGeom prst="rect">
            <a:avLst/>
          </a:prstGeom>
          <a:noFill/>
        </p:spPr>
        <p:txBody>
          <a:bodyPr wrap="square" rtlCol="0">
            <a:spAutoFit/>
          </a:bodyPr>
          <a:lstStyle/>
          <a:p>
            <a:r>
              <a:rPr lang="en-US" dirty="0"/>
              <a:t>Images</a:t>
            </a:r>
          </a:p>
        </p:txBody>
      </p:sp>
      <p:cxnSp>
        <p:nvCxnSpPr>
          <p:cNvPr id="9" name="Straight Arrow Connector 8">
            <a:extLst>
              <a:ext uri="{FF2B5EF4-FFF2-40B4-BE49-F238E27FC236}">
                <a16:creationId xmlns:a16="http://schemas.microsoft.com/office/drawing/2014/main" id="{57384C5D-1359-6C36-AF92-7BEFA4EE808E}"/>
              </a:ext>
            </a:extLst>
          </p:cNvPr>
          <p:cNvCxnSpPr>
            <a:stCxn id="4" idx="0"/>
          </p:cNvCxnSpPr>
          <p:nvPr/>
        </p:nvCxnSpPr>
        <p:spPr>
          <a:xfrm flipH="1" flipV="1">
            <a:off x="6095998" y="3429000"/>
            <a:ext cx="6638" cy="126656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86F066-A1E2-6F21-287D-F455766ED7BA}"/>
              </a:ext>
            </a:extLst>
          </p:cNvPr>
          <p:cNvSpPr txBox="1"/>
          <p:nvPr/>
        </p:nvSpPr>
        <p:spPr>
          <a:xfrm>
            <a:off x="6095998" y="3869319"/>
            <a:ext cx="1818503" cy="369332"/>
          </a:xfrm>
          <a:prstGeom prst="rect">
            <a:avLst/>
          </a:prstGeom>
          <a:noFill/>
        </p:spPr>
        <p:txBody>
          <a:bodyPr wrap="square" rtlCol="0">
            <a:spAutoFit/>
          </a:bodyPr>
          <a:lstStyle/>
          <a:p>
            <a:r>
              <a:rPr lang="en-US" dirty="0"/>
              <a:t>Matching</a:t>
            </a:r>
          </a:p>
        </p:txBody>
      </p:sp>
      <p:sp>
        <p:nvSpPr>
          <p:cNvPr id="2" name="TextBox 1">
            <a:extLst>
              <a:ext uri="{FF2B5EF4-FFF2-40B4-BE49-F238E27FC236}">
                <a16:creationId xmlns:a16="http://schemas.microsoft.com/office/drawing/2014/main" id="{1B70DF54-2461-7132-6CA2-FD5B22257E02}"/>
              </a:ext>
            </a:extLst>
          </p:cNvPr>
          <p:cNvSpPr txBox="1"/>
          <p:nvPr/>
        </p:nvSpPr>
        <p:spPr>
          <a:xfrm>
            <a:off x="5360370" y="6443500"/>
            <a:ext cx="1818503" cy="369332"/>
          </a:xfrm>
          <a:prstGeom prst="rect">
            <a:avLst/>
          </a:prstGeom>
          <a:noFill/>
        </p:spPr>
        <p:txBody>
          <a:bodyPr wrap="square" rtlCol="0">
            <a:spAutoFit/>
          </a:bodyPr>
          <a:lstStyle/>
          <a:p>
            <a:r>
              <a:rPr lang="en-US" dirty="0"/>
              <a:t>IMU Record</a:t>
            </a:r>
          </a:p>
        </p:txBody>
      </p:sp>
    </p:spTree>
    <p:extLst>
      <p:ext uri="{BB962C8B-B14F-4D97-AF65-F5344CB8AC3E}">
        <p14:creationId xmlns:p14="http://schemas.microsoft.com/office/powerpoint/2010/main" val="44513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E3609C-81A0-F43A-0050-CC6A1A1D0FA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sp>
        <p:nvSpPr>
          <p:cNvPr id="2" name="Oval 1">
            <a:extLst>
              <a:ext uri="{FF2B5EF4-FFF2-40B4-BE49-F238E27FC236}">
                <a16:creationId xmlns:a16="http://schemas.microsoft.com/office/drawing/2014/main" id="{A46A3E52-BDEB-25A7-A566-B4C8F2618BD3}"/>
              </a:ext>
            </a:extLst>
          </p:cNvPr>
          <p:cNvSpPr/>
          <p:nvPr/>
        </p:nvSpPr>
        <p:spPr>
          <a:xfrm>
            <a:off x="3945468" y="1754660"/>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Depth</a:t>
            </a:r>
          </a:p>
          <a:p>
            <a:pPr algn="ctr"/>
            <a:endParaRPr lang="en-US" dirty="0">
              <a:solidFill>
                <a:sysClr val="windowText" lastClr="000000"/>
              </a:solidFill>
            </a:endParaRPr>
          </a:p>
        </p:txBody>
      </p:sp>
      <p:sp>
        <p:nvSpPr>
          <p:cNvPr id="3" name="Oval 2">
            <a:extLst>
              <a:ext uri="{FF2B5EF4-FFF2-40B4-BE49-F238E27FC236}">
                <a16:creationId xmlns:a16="http://schemas.microsoft.com/office/drawing/2014/main" id="{483A12CD-021E-9DD5-B871-5BF638B85FE8}"/>
              </a:ext>
            </a:extLst>
          </p:cNvPr>
          <p:cNvSpPr/>
          <p:nvPr/>
        </p:nvSpPr>
        <p:spPr>
          <a:xfrm>
            <a:off x="6698148" y="1754660"/>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Others</a:t>
            </a:r>
          </a:p>
          <a:p>
            <a:pPr algn="ctr"/>
            <a:r>
              <a:rPr lang="en-US" dirty="0">
                <a:solidFill>
                  <a:sysClr val="windowText" lastClr="000000"/>
                </a:solidFill>
              </a:rPr>
              <a:t>Dense</a:t>
            </a:r>
          </a:p>
        </p:txBody>
      </p:sp>
      <p:sp>
        <p:nvSpPr>
          <p:cNvPr id="8" name="Oval 7">
            <a:extLst>
              <a:ext uri="{FF2B5EF4-FFF2-40B4-BE49-F238E27FC236}">
                <a16:creationId xmlns:a16="http://schemas.microsoft.com/office/drawing/2014/main" id="{8570C9D0-E048-CFCB-3288-7368F6F17448}"/>
              </a:ext>
            </a:extLst>
          </p:cNvPr>
          <p:cNvSpPr/>
          <p:nvPr/>
        </p:nvSpPr>
        <p:spPr>
          <a:xfrm>
            <a:off x="5359209" y="3193097"/>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Dense</a:t>
            </a:r>
            <a:br>
              <a:rPr lang="en-US" dirty="0">
                <a:solidFill>
                  <a:sysClr val="windowText" lastClr="000000"/>
                </a:solidFill>
              </a:rPr>
            </a:br>
            <a:r>
              <a:rPr lang="en-US" dirty="0">
                <a:solidFill>
                  <a:sysClr val="windowText" lastClr="000000"/>
                </a:solidFill>
              </a:rPr>
              <a:t>Layer</a:t>
            </a:r>
          </a:p>
        </p:txBody>
      </p:sp>
      <p:sp>
        <p:nvSpPr>
          <p:cNvPr id="11" name="Oval 10">
            <a:extLst>
              <a:ext uri="{FF2B5EF4-FFF2-40B4-BE49-F238E27FC236}">
                <a16:creationId xmlns:a16="http://schemas.microsoft.com/office/drawing/2014/main" id="{FC297A82-1092-480C-B10A-C19F7381FA7E}"/>
              </a:ext>
            </a:extLst>
          </p:cNvPr>
          <p:cNvSpPr/>
          <p:nvPr/>
        </p:nvSpPr>
        <p:spPr>
          <a:xfrm>
            <a:off x="5359209" y="4963627"/>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ysClr val="windowText" lastClr="000000"/>
                </a:solidFill>
              </a:rPr>
              <a:t>Output</a:t>
            </a:r>
          </a:p>
          <a:p>
            <a:pPr algn="ctr"/>
            <a:r>
              <a:rPr lang="en-US" dirty="0">
                <a:solidFill>
                  <a:sysClr val="windowText" lastClr="000000"/>
                </a:solidFill>
              </a:rPr>
              <a:t>Position</a:t>
            </a:r>
          </a:p>
          <a:p>
            <a:pPr algn="ctr"/>
            <a:r>
              <a:rPr lang="en-US" dirty="0">
                <a:solidFill>
                  <a:sysClr val="windowText" lastClr="000000"/>
                </a:solidFill>
              </a:rPr>
              <a:t>(XYZ)</a:t>
            </a:r>
          </a:p>
        </p:txBody>
      </p:sp>
      <p:sp>
        <p:nvSpPr>
          <p:cNvPr id="14" name="TextBox 13">
            <a:extLst>
              <a:ext uri="{FF2B5EF4-FFF2-40B4-BE49-F238E27FC236}">
                <a16:creationId xmlns:a16="http://schemas.microsoft.com/office/drawing/2014/main" id="{36CEAD75-4D30-EED8-21E6-94E95EEA34C3}"/>
              </a:ext>
            </a:extLst>
          </p:cNvPr>
          <p:cNvSpPr txBox="1"/>
          <p:nvPr/>
        </p:nvSpPr>
        <p:spPr>
          <a:xfrm>
            <a:off x="3877855" y="2446830"/>
            <a:ext cx="1683608" cy="369332"/>
          </a:xfrm>
          <a:prstGeom prst="rect">
            <a:avLst/>
          </a:prstGeom>
          <a:noFill/>
        </p:spPr>
        <p:txBody>
          <a:bodyPr wrap="square">
            <a:spAutoFit/>
          </a:bodyPr>
          <a:lstStyle/>
          <a:p>
            <a:pPr algn="ctr"/>
            <a:r>
              <a:rPr lang="en-US" sz="1800" dirty="0">
                <a:solidFill>
                  <a:sysClr val="windowText" lastClr="000000"/>
                </a:solidFill>
              </a:rPr>
              <a:t>2D convolution</a:t>
            </a:r>
            <a:endParaRPr lang="en-US" dirty="0"/>
          </a:p>
        </p:txBody>
      </p:sp>
      <p:sp>
        <p:nvSpPr>
          <p:cNvPr id="15" name="TextBox 14">
            <a:extLst>
              <a:ext uri="{FF2B5EF4-FFF2-40B4-BE49-F238E27FC236}">
                <a16:creationId xmlns:a16="http://schemas.microsoft.com/office/drawing/2014/main" id="{E088EECA-61A6-185E-7212-E9AD321731BB}"/>
              </a:ext>
            </a:extLst>
          </p:cNvPr>
          <p:cNvSpPr txBox="1"/>
          <p:nvPr/>
        </p:nvSpPr>
        <p:spPr>
          <a:xfrm>
            <a:off x="3877855" y="1937373"/>
            <a:ext cx="1683608" cy="369332"/>
          </a:xfrm>
          <a:prstGeom prst="rect">
            <a:avLst/>
          </a:prstGeom>
          <a:noFill/>
        </p:spPr>
        <p:txBody>
          <a:bodyPr wrap="square">
            <a:spAutoFit/>
          </a:bodyPr>
          <a:lstStyle/>
          <a:p>
            <a:pPr algn="ctr"/>
            <a:r>
              <a:rPr lang="en-US" sz="1800" b="1" u="sng" dirty="0">
                <a:solidFill>
                  <a:sysClr val="windowText" lastClr="000000"/>
                </a:solidFill>
              </a:rPr>
              <a:t>Input</a:t>
            </a:r>
            <a:endParaRPr lang="en-US" b="1" u="sng" dirty="0"/>
          </a:p>
        </p:txBody>
      </p:sp>
      <p:sp>
        <p:nvSpPr>
          <p:cNvPr id="16" name="TextBox 15">
            <a:extLst>
              <a:ext uri="{FF2B5EF4-FFF2-40B4-BE49-F238E27FC236}">
                <a16:creationId xmlns:a16="http://schemas.microsoft.com/office/drawing/2014/main" id="{CE369F5E-DB1D-BD07-F345-25FABF588208}"/>
              </a:ext>
            </a:extLst>
          </p:cNvPr>
          <p:cNvSpPr txBox="1"/>
          <p:nvPr/>
        </p:nvSpPr>
        <p:spPr>
          <a:xfrm>
            <a:off x="6630539" y="1937373"/>
            <a:ext cx="1683608" cy="369332"/>
          </a:xfrm>
          <a:prstGeom prst="rect">
            <a:avLst/>
          </a:prstGeom>
          <a:noFill/>
        </p:spPr>
        <p:txBody>
          <a:bodyPr wrap="square">
            <a:spAutoFit/>
          </a:bodyPr>
          <a:lstStyle/>
          <a:p>
            <a:pPr algn="ctr"/>
            <a:r>
              <a:rPr lang="en-US" sz="1800" b="1" u="sng" dirty="0">
                <a:solidFill>
                  <a:sysClr val="windowText" lastClr="000000"/>
                </a:solidFill>
              </a:rPr>
              <a:t>Input</a:t>
            </a:r>
            <a:endParaRPr lang="en-US" b="1" u="sng" dirty="0"/>
          </a:p>
        </p:txBody>
      </p:sp>
      <p:cxnSp>
        <p:nvCxnSpPr>
          <p:cNvPr id="18" name="Straight Arrow Connector 17">
            <a:extLst>
              <a:ext uri="{FF2B5EF4-FFF2-40B4-BE49-F238E27FC236}">
                <a16:creationId xmlns:a16="http://schemas.microsoft.com/office/drawing/2014/main" id="{46ED7302-2F27-FCBC-E58F-8CEE49EB4DA8}"/>
              </a:ext>
            </a:extLst>
          </p:cNvPr>
          <p:cNvCxnSpPr>
            <a:stCxn id="2" idx="5"/>
            <a:endCxn id="8" idx="1"/>
          </p:cNvCxnSpPr>
          <p:nvPr/>
        </p:nvCxnSpPr>
        <p:spPr>
          <a:xfrm>
            <a:off x="5267096" y="3076288"/>
            <a:ext cx="318868" cy="34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1195A7-E4EE-1FBC-7BBF-A2914391E0CD}"/>
              </a:ext>
            </a:extLst>
          </p:cNvPr>
          <p:cNvCxnSpPr>
            <a:cxnSpLocks/>
            <a:stCxn id="3" idx="3"/>
            <a:endCxn id="8" idx="7"/>
          </p:cNvCxnSpPr>
          <p:nvPr/>
        </p:nvCxnSpPr>
        <p:spPr>
          <a:xfrm flipH="1">
            <a:off x="6680837" y="3076288"/>
            <a:ext cx="244066" cy="34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B3B80A-A831-28A3-992E-7E7D21B35885}"/>
              </a:ext>
            </a:extLst>
          </p:cNvPr>
          <p:cNvCxnSpPr>
            <a:cxnSpLocks/>
            <a:stCxn id="8" idx="4"/>
            <a:endCxn id="11" idx="0"/>
          </p:cNvCxnSpPr>
          <p:nvPr/>
        </p:nvCxnSpPr>
        <p:spPr>
          <a:xfrm>
            <a:off x="6133401" y="4741480"/>
            <a:ext cx="0" cy="222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429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sky, outdoor&#10;&#10;Description automatically generated">
            <a:extLst>
              <a:ext uri="{FF2B5EF4-FFF2-40B4-BE49-F238E27FC236}">
                <a16:creationId xmlns:a16="http://schemas.microsoft.com/office/drawing/2014/main" id="{5AB292C9-DFCF-AF9F-1BD2-9E2392F54438}"/>
              </a:ext>
            </a:extLst>
          </p:cNvPr>
          <p:cNvPicPr>
            <a:picLocks noChangeAspect="1"/>
          </p:cNvPicPr>
          <p:nvPr/>
        </p:nvPicPr>
        <p:blipFill rotWithShape="1">
          <a:blip r:embed="rId3"/>
          <a:srcRect t="7998" r="1" b="1"/>
          <a:stretch/>
        </p:blipFill>
        <p:spPr>
          <a:xfrm>
            <a:off x="196850" y="173518"/>
            <a:ext cx="11798300" cy="6512763"/>
          </a:xfrm>
          <a:prstGeom prst="rect">
            <a:avLst/>
          </a:prstGeom>
        </p:spPr>
      </p:pic>
      <p:sp>
        <p:nvSpPr>
          <p:cNvPr id="11" name="TextBox 10">
            <a:extLst>
              <a:ext uri="{FF2B5EF4-FFF2-40B4-BE49-F238E27FC236}">
                <a16:creationId xmlns:a16="http://schemas.microsoft.com/office/drawing/2014/main" id="{A74D7519-AC39-6740-05E8-E6EBCE3F2382}"/>
              </a:ext>
            </a:extLst>
          </p:cNvPr>
          <p:cNvSpPr txBox="1"/>
          <p:nvPr/>
        </p:nvSpPr>
        <p:spPr>
          <a:xfrm>
            <a:off x="6915807" y="6587475"/>
            <a:ext cx="6096000" cy="369332"/>
          </a:xfrm>
          <a:prstGeom prst="rect">
            <a:avLst/>
          </a:prstGeom>
          <a:noFill/>
        </p:spPr>
        <p:txBody>
          <a:bodyPr wrap="square">
            <a:spAutoFit/>
          </a:bodyPr>
          <a:lstStyle/>
          <a:p>
            <a:r>
              <a:rPr lang="en-GB" dirty="0">
                <a:hlinkClick r:id="rId4"/>
              </a:rPr>
              <a:t>UCL East | UCL East - UCL – University College London</a:t>
            </a:r>
            <a:endParaRPr lang="en-US" dirty="0"/>
          </a:p>
        </p:txBody>
      </p:sp>
    </p:spTree>
    <p:extLst>
      <p:ext uri="{BB962C8B-B14F-4D97-AF65-F5344CB8AC3E}">
        <p14:creationId xmlns:p14="http://schemas.microsoft.com/office/powerpoint/2010/main" val="2553447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1622C0-9148-B3F2-D676-627D9BABCD33}"/>
              </a:ext>
            </a:extLst>
          </p:cNvPr>
          <p:cNvPicPr>
            <a:picLocks noChangeAspect="1"/>
          </p:cNvPicPr>
          <p:nvPr/>
        </p:nvPicPr>
        <p:blipFill>
          <a:blip r:embed="rId3"/>
          <a:stretch>
            <a:fillRect/>
          </a:stretch>
        </p:blipFill>
        <p:spPr>
          <a:xfrm>
            <a:off x="3093854" y="1994073"/>
            <a:ext cx="6004289" cy="4134880"/>
          </a:xfrm>
          <a:prstGeom prst="rect">
            <a:avLst/>
          </a:prstGeom>
        </p:spPr>
      </p:pic>
      <p:sp>
        <p:nvSpPr>
          <p:cNvPr id="5" name="TextBox 4">
            <a:extLst>
              <a:ext uri="{FF2B5EF4-FFF2-40B4-BE49-F238E27FC236}">
                <a16:creationId xmlns:a16="http://schemas.microsoft.com/office/drawing/2014/main" id="{C50A3C78-DD8F-87EC-1FA7-B0A3648C42CB}"/>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spTree>
    <p:extLst>
      <p:ext uri="{BB962C8B-B14F-4D97-AF65-F5344CB8AC3E}">
        <p14:creationId xmlns:p14="http://schemas.microsoft.com/office/powerpoint/2010/main" val="2634336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E3609C-81A0-F43A-0050-CC6A1A1D0FA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Processing Data</a:t>
            </a:r>
            <a:endParaRPr lang="en-US" sz="5000" dirty="0"/>
          </a:p>
        </p:txBody>
      </p:sp>
      <p:pic>
        <p:nvPicPr>
          <p:cNvPr id="2" name="Picture 1">
            <a:extLst>
              <a:ext uri="{FF2B5EF4-FFF2-40B4-BE49-F238E27FC236}">
                <a16:creationId xmlns:a16="http://schemas.microsoft.com/office/drawing/2014/main" id="{F2A061CF-3499-F41B-173E-445C2ECD723B}"/>
              </a:ext>
            </a:extLst>
          </p:cNvPr>
          <p:cNvPicPr>
            <a:picLocks noChangeAspect="1"/>
          </p:cNvPicPr>
          <p:nvPr/>
        </p:nvPicPr>
        <p:blipFill>
          <a:blip r:embed="rId3"/>
          <a:stretch>
            <a:fillRect/>
          </a:stretch>
        </p:blipFill>
        <p:spPr>
          <a:xfrm>
            <a:off x="3203489" y="1981755"/>
            <a:ext cx="5785022" cy="4145706"/>
          </a:xfrm>
          <a:prstGeom prst="rect">
            <a:avLst/>
          </a:prstGeom>
        </p:spPr>
      </p:pic>
      <p:sp>
        <p:nvSpPr>
          <p:cNvPr id="3" name="TextBox 2">
            <a:extLst>
              <a:ext uri="{FF2B5EF4-FFF2-40B4-BE49-F238E27FC236}">
                <a16:creationId xmlns:a16="http://schemas.microsoft.com/office/drawing/2014/main" id="{FFDD87C9-4168-68EA-FC73-73E19371F3EE}"/>
              </a:ext>
            </a:extLst>
          </p:cNvPr>
          <p:cNvSpPr txBox="1"/>
          <p:nvPr/>
        </p:nvSpPr>
        <p:spPr>
          <a:xfrm>
            <a:off x="7389340" y="5758129"/>
            <a:ext cx="1988443" cy="369332"/>
          </a:xfrm>
          <a:prstGeom prst="rect">
            <a:avLst/>
          </a:prstGeom>
          <a:noFill/>
        </p:spPr>
        <p:txBody>
          <a:bodyPr wrap="square" rtlCol="0">
            <a:spAutoFit/>
          </a:bodyPr>
          <a:lstStyle/>
          <a:p>
            <a:r>
              <a:rPr lang="en-US" b="1" dirty="0">
                <a:highlight>
                  <a:srgbClr val="FFFF00"/>
                </a:highlight>
              </a:rPr>
              <a:t>CE Entrance</a:t>
            </a:r>
          </a:p>
        </p:txBody>
      </p:sp>
      <p:sp>
        <p:nvSpPr>
          <p:cNvPr id="8" name="TextBox 7">
            <a:extLst>
              <a:ext uri="{FF2B5EF4-FFF2-40B4-BE49-F238E27FC236}">
                <a16:creationId xmlns:a16="http://schemas.microsoft.com/office/drawing/2014/main" id="{FA107A48-E388-D971-782B-B7E471688A98}"/>
              </a:ext>
            </a:extLst>
          </p:cNvPr>
          <p:cNvSpPr txBox="1"/>
          <p:nvPr/>
        </p:nvSpPr>
        <p:spPr>
          <a:xfrm>
            <a:off x="2017702" y="3050312"/>
            <a:ext cx="1988443" cy="369332"/>
          </a:xfrm>
          <a:prstGeom prst="rect">
            <a:avLst/>
          </a:prstGeom>
          <a:noFill/>
        </p:spPr>
        <p:txBody>
          <a:bodyPr wrap="square" rtlCol="0">
            <a:spAutoFit/>
          </a:bodyPr>
          <a:lstStyle/>
          <a:p>
            <a:r>
              <a:rPr lang="en-US" b="1" dirty="0">
                <a:highlight>
                  <a:srgbClr val="FFFF00"/>
                </a:highlight>
              </a:rPr>
              <a:t>Telephone Box</a:t>
            </a:r>
          </a:p>
        </p:txBody>
      </p:sp>
      <p:sp>
        <p:nvSpPr>
          <p:cNvPr id="11" name="TextBox 10">
            <a:extLst>
              <a:ext uri="{FF2B5EF4-FFF2-40B4-BE49-F238E27FC236}">
                <a16:creationId xmlns:a16="http://schemas.microsoft.com/office/drawing/2014/main" id="{A070EFCB-DED7-94D3-7F8F-408C5299A456}"/>
              </a:ext>
            </a:extLst>
          </p:cNvPr>
          <p:cNvSpPr txBox="1"/>
          <p:nvPr/>
        </p:nvSpPr>
        <p:spPr>
          <a:xfrm>
            <a:off x="4579208" y="5567970"/>
            <a:ext cx="1988443" cy="369332"/>
          </a:xfrm>
          <a:prstGeom prst="rect">
            <a:avLst/>
          </a:prstGeom>
          <a:noFill/>
        </p:spPr>
        <p:txBody>
          <a:bodyPr wrap="square" rtlCol="0">
            <a:spAutoFit/>
          </a:bodyPr>
          <a:lstStyle/>
          <a:p>
            <a:r>
              <a:rPr lang="en-US" b="1" dirty="0">
                <a:highlight>
                  <a:srgbClr val="FFFF00"/>
                </a:highlight>
              </a:rPr>
              <a:t>Workstation</a:t>
            </a:r>
          </a:p>
        </p:txBody>
      </p:sp>
      <p:sp>
        <p:nvSpPr>
          <p:cNvPr id="12" name="Oval 11">
            <a:extLst>
              <a:ext uri="{FF2B5EF4-FFF2-40B4-BE49-F238E27FC236}">
                <a16:creationId xmlns:a16="http://schemas.microsoft.com/office/drawing/2014/main" id="{03CC3AE3-8303-94BA-3AB3-65BC63B8E9F8}"/>
              </a:ext>
            </a:extLst>
          </p:cNvPr>
          <p:cNvSpPr/>
          <p:nvPr/>
        </p:nvSpPr>
        <p:spPr>
          <a:xfrm>
            <a:off x="3524309" y="2143686"/>
            <a:ext cx="368069" cy="368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43286F9C-E09B-957B-FC31-E4EE06320D27}"/>
              </a:ext>
            </a:extLst>
          </p:cNvPr>
          <p:cNvSpPr/>
          <p:nvPr/>
        </p:nvSpPr>
        <p:spPr>
          <a:xfrm>
            <a:off x="4395173" y="2143685"/>
            <a:ext cx="368069" cy="368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B62B29D3-77A6-7A01-A414-F746D966F187}"/>
              </a:ext>
            </a:extLst>
          </p:cNvPr>
          <p:cNvSpPr/>
          <p:nvPr/>
        </p:nvSpPr>
        <p:spPr>
          <a:xfrm>
            <a:off x="5198582" y="2119126"/>
            <a:ext cx="368069" cy="368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B3B2BCEA-9472-5F8D-658D-1941EB443D88}"/>
              </a:ext>
            </a:extLst>
          </p:cNvPr>
          <p:cNvSpPr/>
          <p:nvPr/>
        </p:nvSpPr>
        <p:spPr>
          <a:xfrm>
            <a:off x="8226584" y="5114927"/>
            <a:ext cx="637709" cy="6377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Tree>
    <p:extLst>
      <p:ext uri="{BB962C8B-B14F-4D97-AF65-F5344CB8AC3E}">
        <p14:creationId xmlns:p14="http://schemas.microsoft.com/office/powerpoint/2010/main" val="1584206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C780A-3902-BD5B-279E-6FA64B750BDC}"/>
              </a:ext>
            </a:extLst>
          </p:cNvPr>
          <p:cNvSpPr/>
          <p:nvPr/>
        </p:nvSpPr>
        <p:spPr>
          <a:xfrm>
            <a:off x="2070539" y="2606566"/>
            <a:ext cx="3279227" cy="3247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355F8E-2844-5104-479C-C4A7A511F8C9}"/>
              </a:ext>
            </a:extLst>
          </p:cNvPr>
          <p:cNvSpPr txBox="1"/>
          <p:nvPr/>
        </p:nvSpPr>
        <p:spPr>
          <a:xfrm>
            <a:off x="3327838" y="2175679"/>
            <a:ext cx="764628" cy="861774"/>
          </a:xfrm>
          <a:prstGeom prst="rect">
            <a:avLst/>
          </a:prstGeom>
          <a:solidFill>
            <a:schemeClr val="bg1"/>
          </a:solid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Q</a:t>
            </a:r>
            <a:endParaRPr lang="en-US" sz="5000" dirty="0"/>
          </a:p>
        </p:txBody>
      </p:sp>
      <p:sp>
        <p:nvSpPr>
          <p:cNvPr id="6" name="Rectangle 5">
            <a:extLst>
              <a:ext uri="{FF2B5EF4-FFF2-40B4-BE49-F238E27FC236}">
                <a16:creationId xmlns:a16="http://schemas.microsoft.com/office/drawing/2014/main" id="{9C308CFE-74DD-B2DD-E8D3-363968BD9A00}"/>
              </a:ext>
            </a:extLst>
          </p:cNvPr>
          <p:cNvSpPr/>
          <p:nvPr/>
        </p:nvSpPr>
        <p:spPr>
          <a:xfrm>
            <a:off x="6842234" y="2606566"/>
            <a:ext cx="3279227" cy="3247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EEFEB6-9352-05C5-3221-B4727BBCA919}"/>
              </a:ext>
            </a:extLst>
          </p:cNvPr>
          <p:cNvSpPr txBox="1"/>
          <p:nvPr/>
        </p:nvSpPr>
        <p:spPr>
          <a:xfrm>
            <a:off x="8099533" y="2175679"/>
            <a:ext cx="764628" cy="861774"/>
          </a:xfrm>
          <a:prstGeom prst="rect">
            <a:avLst/>
          </a:prstGeom>
          <a:solidFill>
            <a:schemeClr val="bg1"/>
          </a:solid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A</a:t>
            </a:r>
            <a:endParaRPr lang="en-US" sz="5000" dirty="0"/>
          </a:p>
        </p:txBody>
      </p:sp>
      <p:sp>
        <p:nvSpPr>
          <p:cNvPr id="8" name="TextBox 7">
            <a:extLst>
              <a:ext uri="{FF2B5EF4-FFF2-40B4-BE49-F238E27FC236}">
                <a16:creationId xmlns:a16="http://schemas.microsoft.com/office/drawing/2014/main" id="{1F7986F0-6068-A7B1-DE32-A47C1069FAC7}"/>
              </a:ext>
            </a:extLst>
          </p:cNvPr>
          <p:cNvSpPr txBox="1"/>
          <p:nvPr/>
        </p:nvSpPr>
        <p:spPr>
          <a:xfrm>
            <a:off x="2916621" y="3731862"/>
            <a:ext cx="1587062" cy="923330"/>
          </a:xfrm>
          <a:prstGeom prst="rect">
            <a:avLst/>
          </a:prstGeom>
          <a:noFill/>
        </p:spPr>
        <p:txBody>
          <a:bodyPr wrap="square" rtlCol="0">
            <a:spAutoFit/>
          </a:bodyPr>
          <a:lstStyle/>
          <a:p>
            <a:pPr algn="ctr"/>
            <a:r>
              <a:rPr lang="en-US" dirty="0"/>
              <a:t>Depth Image</a:t>
            </a:r>
          </a:p>
          <a:p>
            <a:pPr algn="ctr"/>
            <a:r>
              <a:rPr lang="en-US" dirty="0"/>
              <a:t>Orientation</a:t>
            </a:r>
          </a:p>
          <a:p>
            <a:pPr algn="ctr"/>
            <a:r>
              <a:rPr lang="en-US" dirty="0"/>
              <a:t>Acceleration</a:t>
            </a:r>
          </a:p>
        </p:txBody>
      </p:sp>
      <p:sp>
        <p:nvSpPr>
          <p:cNvPr id="9" name="TextBox 8">
            <a:extLst>
              <a:ext uri="{FF2B5EF4-FFF2-40B4-BE49-F238E27FC236}">
                <a16:creationId xmlns:a16="http://schemas.microsoft.com/office/drawing/2014/main" id="{61384A98-93C0-89C5-1AE8-5F5EB85EB964}"/>
              </a:ext>
            </a:extLst>
          </p:cNvPr>
          <p:cNvSpPr txBox="1"/>
          <p:nvPr/>
        </p:nvSpPr>
        <p:spPr>
          <a:xfrm>
            <a:off x="7688317" y="4008861"/>
            <a:ext cx="1587062" cy="369332"/>
          </a:xfrm>
          <a:prstGeom prst="rect">
            <a:avLst/>
          </a:prstGeom>
          <a:noFill/>
        </p:spPr>
        <p:txBody>
          <a:bodyPr wrap="square" rtlCol="0">
            <a:spAutoFit/>
          </a:bodyPr>
          <a:lstStyle/>
          <a:p>
            <a:pPr algn="ctr"/>
            <a:r>
              <a:rPr lang="en-US" strike="sngStrike" dirty="0"/>
              <a:t>Position</a:t>
            </a:r>
          </a:p>
        </p:txBody>
      </p:sp>
      <p:sp>
        <p:nvSpPr>
          <p:cNvPr id="10" name="TextBox 9">
            <a:extLst>
              <a:ext uri="{FF2B5EF4-FFF2-40B4-BE49-F238E27FC236}">
                <a16:creationId xmlns:a16="http://schemas.microsoft.com/office/drawing/2014/main" id="{3063695B-655F-9166-A33E-F17DEE7AD5F3}"/>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Processing Data</a:t>
            </a:r>
            <a:endParaRPr lang="en-US" sz="5000" dirty="0"/>
          </a:p>
        </p:txBody>
      </p:sp>
      <p:sp>
        <p:nvSpPr>
          <p:cNvPr id="11" name="TextBox 10">
            <a:extLst>
              <a:ext uri="{FF2B5EF4-FFF2-40B4-BE49-F238E27FC236}">
                <a16:creationId xmlns:a16="http://schemas.microsoft.com/office/drawing/2014/main" id="{B259FDD8-B87E-7526-28A9-02A3E3E11249}"/>
              </a:ext>
            </a:extLst>
          </p:cNvPr>
          <p:cNvSpPr txBox="1"/>
          <p:nvPr/>
        </p:nvSpPr>
        <p:spPr>
          <a:xfrm>
            <a:off x="7688316" y="4285860"/>
            <a:ext cx="1587062" cy="369332"/>
          </a:xfrm>
          <a:prstGeom prst="rect">
            <a:avLst/>
          </a:prstGeom>
          <a:noFill/>
        </p:spPr>
        <p:txBody>
          <a:bodyPr wrap="square" rtlCol="0">
            <a:spAutoFit/>
          </a:bodyPr>
          <a:lstStyle/>
          <a:p>
            <a:pPr algn="ctr"/>
            <a:r>
              <a:rPr lang="en-US" dirty="0"/>
              <a:t>Grid Zone</a:t>
            </a:r>
          </a:p>
        </p:txBody>
      </p:sp>
    </p:spTree>
    <p:extLst>
      <p:ext uri="{BB962C8B-B14F-4D97-AF65-F5344CB8AC3E}">
        <p14:creationId xmlns:p14="http://schemas.microsoft.com/office/powerpoint/2010/main" val="1446692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E3609C-81A0-F43A-0050-CC6A1A1D0FA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sp>
        <p:nvSpPr>
          <p:cNvPr id="2" name="Oval 1">
            <a:extLst>
              <a:ext uri="{FF2B5EF4-FFF2-40B4-BE49-F238E27FC236}">
                <a16:creationId xmlns:a16="http://schemas.microsoft.com/office/drawing/2014/main" id="{A46A3E52-BDEB-25A7-A566-B4C8F2618BD3}"/>
              </a:ext>
            </a:extLst>
          </p:cNvPr>
          <p:cNvSpPr/>
          <p:nvPr/>
        </p:nvSpPr>
        <p:spPr>
          <a:xfrm>
            <a:off x="3945468" y="1754660"/>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Depth</a:t>
            </a:r>
          </a:p>
          <a:p>
            <a:pPr algn="ctr"/>
            <a:endParaRPr lang="en-US" dirty="0">
              <a:solidFill>
                <a:sysClr val="windowText" lastClr="000000"/>
              </a:solidFill>
            </a:endParaRPr>
          </a:p>
        </p:txBody>
      </p:sp>
      <p:sp>
        <p:nvSpPr>
          <p:cNvPr id="3" name="Oval 2">
            <a:extLst>
              <a:ext uri="{FF2B5EF4-FFF2-40B4-BE49-F238E27FC236}">
                <a16:creationId xmlns:a16="http://schemas.microsoft.com/office/drawing/2014/main" id="{483A12CD-021E-9DD5-B871-5BF638B85FE8}"/>
              </a:ext>
            </a:extLst>
          </p:cNvPr>
          <p:cNvSpPr/>
          <p:nvPr/>
        </p:nvSpPr>
        <p:spPr>
          <a:xfrm>
            <a:off x="6698148" y="1754660"/>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Others</a:t>
            </a:r>
          </a:p>
          <a:p>
            <a:pPr algn="ctr"/>
            <a:r>
              <a:rPr lang="en-US" dirty="0">
                <a:solidFill>
                  <a:sysClr val="windowText" lastClr="000000"/>
                </a:solidFill>
              </a:rPr>
              <a:t>Dense</a:t>
            </a:r>
          </a:p>
        </p:txBody>
      </p:sp>
      <p:sp>
        <p:nvSpPr>
          <p:cNvPr id="8" name="Oval 7">
            <a:extLst>
              <a:ext uri="{FF2B5EF4-FFF2-40B4-BE49-F238E27FC236}">
                <a16:creationId xmlns:a16="http://schemas.microsoft.com/office/drawing/2014/main" id="{8570C9D0-E048-CFCB-3288-7368F6F17448}"/>
              </a:ext>
            </a:extLst>
          </p:cNvPr>
          <p:cNvSpPr/>
          <p:nvPr/>
        </p:nvSpPr>
        <p:spPr>
          <a:xfrm>
            <a:off x="5359209" y="3193097"/>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Dense</a:t>
            </a:r>
            <a:br>
              <a:rPr lang="en-US" dirty="0">
                <a:solidFill>
                  <a:sysClr val="windowText" lastClr="000000"/>
                </a:solidFill>
              </a:rPr>
            </a:br>
            <a:r>
              <a:rPr lang="en-US" dirty="0">
                <a:solidFill>
                  <a:sysClr val="windowText" lastClr="000000"/>
                </a:solidFill>
              </a:rPr>
              <a:t>Layer</a:t>
            </a:r>
          </a:p>
        </p:txBody>
      </p:sp>
      <p:sp>
        <p:nvSpPr>
          <p:cNvPr id="11" name="Oval 10">
            <a:extLst>
              <a:ext uri="{FF2B5EF4-FFF2-40B4-BE49-F238E27FC236}">
                <a16:creationId xmlns:a16="http://schemas.microsoft.com/office/drawing/2014/main" id="{FC297A82-1092-480C-B10A-C19F7381FA7E}"/>
              </a:ext>
            </a:extLst>
          </p:cNvPr>
          <p:cNvSpPr/>
          <p:nvPr/>
        </p:nvSpPr>
        <p:spPr>
          <a:xfrm>
            <a:off x="5359209" y="4963627"/>
            <a:ext cx="1548383" cy="154838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ysClr val="windowText" lastClr="000000"/>
                </a:solidFill>
              </a:rPr>
              <a:t>Output</a:t>
            </a:r>
          </a:p>
          <a:p>
            <a:pPr algn="ctr"/>
            <a:r>
              <a:rPr lang="en-US" dirty="0">
                <a:solidFill>
                  <a:sysClr val="windowText" lastClr="000000"/>
                </a:solidFill>
              </a:rPr>
              <a:t>Position</a:t>
            </a:r>
          </a:p>
          <a:p>
            <a:pPr algn="ctr"/>
            <a:r>
              <a:rPr lang="en-US" dirty="0">
                <a:solidFill>
                  <a:sysClr val="windowText" lastClr="000000"/>
                </a:solidFill>
              </a:rPr>
              <a:t>(Grid)</a:t>
            </a:r>
          </a:p>
        </p:txBody>
      </p:sp>
      <p:sp>
        <p:nvSpPr>
          <p:cNvPr id="14" name="TextBox 13">
            <a:extLst>
              <a:ext uri="{FF2B5EF4-FFF2-40B4-BE49-F238E27FC236}">
                <a16:creationId xmlns:a16="http://schemas.microsoft.com/office/drawing/2014/main" id="{36CEAD75-4D30-EED8-21E6-94E95EEA34C3}"/>
              </a:ext>
            </a:extLst>
          </p:cNvPr>
          <p:cNvSpPr txBox="1"/>
          <p:nvPr/>
        </p:nvSpPr>
        <p:spPr>
          <a:xfrm>
            <a:off x="3877855" y="2446830"/>
            <a:ext cx="1683608" cy="369332"/>
          </a:xfrm>
          <a:prstGeom prst="rect">
            <a:avLst/>
          </a:prstGeom>
          <a:noFill/>
        </p:spPr>
        <p:txBody>
          <a:bodyPr wrap="square">
            <a:spAutoFit/>
          </a:bodyPr>
          <a:lstStyle/>
          <a:p>
            <a:pPr algn="ctr"/>
            <a:r>
              <a:rPr lang="en-US" sz="1800" dirty="0">
                <a:solidFill>
                  <a:sysClr val="windowText" lastClr="000000"/>
                </a:solidFill>
              </a:rPr>
              <a:t>2D convolution</a:t>
            </a:r>
            <a:endParaRPr lang="en-US" dirty="0"/>
          </a:p>
        </p:txBody>
      </p:sp>
      <p:sp>
        <p:nvSpPr>
          <p:cNvPr id="15" name="TextBox 14">
            <a:extLst>
              <a:ext uri="{FF2B5EF4-FFF2-40B4-BE49-F238E27FC236}">
                <a16:creationId xmlns:a16="http://schemas.microsoft.com/office/drawing/2014/main" id="{E088EECA-61A6-185E-7212-E9AD321731BB}"/>
              </a:ext>
            </a:extLst>
          </p:cNvPr>
          <p:cNvSpPr txBox="1"/>
          <p:nvPr/>
        </p:nvSpPr>
        <p:spPr>
          <a:xfrm>
            <a:off x="3877855" y="1937373"/>
            <a:ext cx="1683608" cy="369332"/>
          </a:xfrm>
          <a:prstGeom prst="rect">
            <a:avLst/>
          </a:prstGeom>
          <a:noFill/>
        </p:spPr>
        <p:txBody>
          <a:bodyPr wrap="square">
            <a:spAutoFit/>
          </a:bodyPr>
          <a:lstStyle/>
          <a:p>
            <a:pPr algn="ctr"/>
            <a:r>
              <a:rPr lang="en-US" sz="1800" b="1" u="sng" dirty="0">
                <a:solidFill>
                  <a:sysClr val="windowText" lastClr="000000"/>
                </a:solidFill>
              </a:rPr>
              <a:t>Input</a:t>
            </a:r>
            <a:endParaRPr lang="en-US" b="1" u="sng" dirty="0"/>
          </a:p>
        </p:txBody>
      </p:sp>
      <p:sp>
        <p:nvSpPr>
          <p:cNvPr id="16" name="TextBox 15">
            <a:extLst>
              <a:ext uri="{FF2B5EF4-FFF2-40B4-BE49-F238E27FC236}">
                <a16:creationId xmlns:a16="http://schemas.microsoft.com/office/drawing/2014/main" id="{CE369F5E-DB1D-BD07-F345-25FABF588208}"/>
              </a:ext>
            </a:extLst>
          </p:cNvPr>
          <p:cNvSpPr txBox="1"/>
          <p:nvPr/>
        </p:nvSpPr>
        <p:spPr>
          <a:xfrm>
            <a:off x="6630539" y="1937373"/>
            <a:ext cx="1683608" cy="369332"/>
          </a:xfrm>
          <a:prstGeom prst="rect">
            <a:avLst/>
          </a:prstGeom>
          <a:noFill/>
        </p:spPr>
        <p:txBody>
          <a:bodyPr wrap="square">
            <a:spAutoFit/>
          </a:bodyPr>
          <a:lstStyle/>
          <a:p>
            <a:pPr algn="ctr"/>
            <a:r>
              <a:rPr lang="en-US" sz="1800" b="1" u="sng" dirty="0">
                <a:solidFill>
                  <a:sysClr val="windowText" lastClr="000000"/>
                </a:solidFill>
              </a:rPr>
              <a:t>Input</a:t>
            </a:r>
            <a:endParaRPr lang="en-US" b="1" u="sng" dirty="0"/>
          </a:p>
        </p:txBody>
      </p:sp>
      <p:cxnSp>
        <p:nvCxnSpPr>
          <p:cNvPr id="18" name="Straight Arrow Connector 17">
            <a:extLst>
              <a:ext uri="{FF2B5EF4-FFF2-40B4-BE49-F238E27FC236}">
                <a16:creationId xmlns:a16="http://schemas.microsoft.com/office/drawing/2014/main" id="{46ED7302-2F27-FCBC-E58F-8CEE49EB4DA8}"/>
              </a:ext>
            </a:extLst>
          </p:cNvPr>
          <p:cNvCxnSpPr>
            <a:stCxn id="2" idx="5"/>
            <a:endCxn id="8" idx="1"/>
          </p:cNvCxnSpPr>
          <p:nvPr/>
        </p:nvCxnSpPr>
        <p:spPr>
          <a:xfrm>
            <a:off x="5267096" y="3076288"/>
            <a:ext cx="318868" cy="34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1195A7-E4EE-1FBC-7BBF-A2914391E0CD}"/>
              </a:ext>
            </a:extLst>
          </p:cNvPr>
          <p:cNvCxnSpPr>
            <a:cxnSpLocks/>
            <a:stCxn id="3" idx="3"/>
            <a:endCxn id="8" idx="7"/>
          </p:cNvCxnSpPr>
          <p:nvPr/>
        </p:nvCxnSpPr>
        <p:spPr>
          <a:xfrm flipH="1">
            <a:off x="6680837" y="3076288"/>
            <a:ext cx="244066" cy="34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B3B80A-A831-28A3-992E-7E7D21B35885}"/>
              </a:ext>
            </a:extLst>
          </p:cNvPr>
          <p:cNvCxnSpPr>
            <a:cxnSpLocks/>
            <a:stCxn id="8" idx="4"/>
            <a:endCxn id="11" idx="0"/>
          </p:cNvCxnSpPr>
          <p:nvPr/>
        </p:nvCxnSpPr>
        <p:spPr>
          <a:xfrm>
            <a:off x="6133401" y="4741480"/>
            <a:ext cx="0" cy="222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4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D03ABB-5CF2-1633-ADB4-B1B58F560D07}"/>
              </a:ext>
            </a:extLst>
          </p:cNvPr>
          <p:cNvPicPr>
            <a:picLocks noChangeAspect="1"/>
          </p:cNvPicPr>
          <p:nvPr/>
        </p:nvPicPr>
        <p:blipFill>
          <a:blip r:embed="rId3"/>
          <a:stretch>
            <a:fillRect/>
          </a:stretch>
        </p:blipFill>
        <p:spPr>
          <a:xfrm>
            <a:off x="908826" y="691978"/>
            <a:ext cx="5967103" cy="5807676"/>
          </a:xfrm>
          <a:prstGeom prst="rect">
            <a:avLst/>
          </a:prstGeom>
        </p:spPr>
      </p:pic>
      <p:cxnSp>
        <p:nvCxnSpPr>
          <p:cNvPr id="7" name="Straight Arrow Connector 6">
            <a:extLst>
              <a:ext uri="{FF2B5EF4-FFF2-40B4-BE49-F238E27FC236}">
                <a16:creationId xmlns:a16="http://schemas.microsoft.com/office/drawing/2014/main" id="{4C7EDCCF-20F6-A0F4-9168-2E40930EC05D}"/>
              </a:ext>
            </a:extLst>
          </p:cNvPr>
          <p:cNvCxnSpPr/>
          <p:nvPr/>
        </p:nvCxnSpPr>
        <p:spPr>
          <a:xfrm>
            <a:off x="5441092" y="1841157"/>
            <a:ext cx="218714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198566-C817-DE52-63AF-FD2D77FC3428}"/>
              </a:ext>
            </a:extLst>
          </p:cNvPr>
          <p:cNvSpPr txBox="1"/>
          <p:nvPr/>
        </p:nvSpPr>
        <p:spPr>
          <a:xfrm>
            <a:off x="7628238" y="1656491"/>
            <a:ext cx="1683608" cy="369332"/>
          </a:xfrm>
          <a:prstGeom prst="rect">
            <a:avLst/>
          </a:prstGeom>
          <a:noFill/>
        </p:spPr>
        <p:txBody>
          <a:bodyPr wrap="square">
            <a:spAutoFit/>
          </a:bodyPr>
          <a:lstStyle/>
          <a:p>
            <a:pPr algn="ctr"/>
            <a:r>
              <a:rPr lang="en-US" dirty="0">
                <a:solidFill>
                  <a:sysClr val="windowText" lastClr="000000"/>
                </a:solidFill>
              </a:rPr>
              <a:t>CNN for Depth</a:t>
            </a:r>
            <a:endParaRPr lang="en-US" dirty="0"/>
          </a:p>
        </p:txBody>
      </p:sp>
      <p:cxnSp>
        <p:nvCxnSpPr>
          <p:cNvPr id="9" name="Straight Arrow Connector 8">
            <a:extLst>
              <a:ext uri="{FF2B5EF4-FFF2-40B4-BE49-F238E27FC236}">
                <a16:creationId xmlns:a16="http://schemas.microsoft.com/office/drawing/2014/main" id="{427A1154-576F-3002-FC6F-67236B27F117}"/>
              </a:ext>
            </a:extLst>
          </p:cNvPr>
          <p:cNvCxnSpPr/>
          <p:nvPr/>
        </p:nvCxnSpPr>
        <p:spPr>
          <a:xfrm>
            <a:off x="5441092" y="3613666"/>
            <a:ext cx="218714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8DC2A2-951C-5DC3-1EA2-66E50601C526}"/>
              </a:ext>
            </a:extLst>
          </p:cNvPr>
          <p:cNvSpPr txBox="1"/>
          <p:nvPr/>
        </p:nvSpPr>
        <p:spPr>
          <a:xfrm>
            <a:off x="7541739" y="3429000"/>
            <a:ext cx="3076834" cy="369332"/>
          </a:xfrm>
          <a:prstGeom prst="rect">
            <a:avLst/>
          </a:prstGeom>
          <a:noFill/>
        </p:spPr>
        <p:txBody>
          <a:bodyPr wrap="square">
            <a:spAutoFit/>
          </a:bodyPr>
          <a:lstStyle/>
          <a:p>
            <a:pPr algn="ctr"/>
            <a:r>
              <a:rPr lang="en-US" dirty="0">
                <a:solidFill>
                  <a:sysClr val="windowText" lastClr="000000"/>
                </a:solidFill>
              </a:rPr>
              <a:t>Dense Layers for IMU data</a:t>
            </a:r>
            <a:endParaRPr lang="en-US" dirty="0"/>
          </a:p>
        </p:txBody>
      </p:sp>
      <p:cxnSp>
        <p:nvCxnSpPr>
          <p:cNvPr id="11" name="Straight Arrow Connector 10">
            <a:extLst>
              <a:ext uri="{FF2B5EF4-FFF2-40B4-BE49-F238E27FC236}">
                <a16:creationId xmlns:a16="http://schemas.microsoft.com/office/drawing/2014/main" id="{A5492BA1-FC21-8DFF-BCBF-2E879D72ADAE}"/>
              </a:ext>
            </a:extLst>
          </p:cNvPr>
          <p:cNvCxnSpPr/>
          <p:nvPr/>
        </p:nvCxnSpPr>
        <p:spPr>
          <a:xfrm>
            <a:off x="5441092" y="4260336"/>
            <a:ext cx="218714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561F17-FF4C-AAD5-CD2D-51934487A1D2}"/>
              </a:ext>
            </a:extLst>
          </p:cNvPr>
          <p:cNvSpPr txBox="1"/>
          <p:nvPr/>
        </p:nvSpPr>
        <p:spPr>
          <a:xfrm>
            <a:off x="7084539" y="4075670"/>
            <a:ext cx="3076834" cy="369332"/>
          </a:xfrm>
          <a:prstGeom prst="rect">
            <a:avLst/>
          </a:prstGeom>
          <a:noFill/>
        </p:spPr>
        <p:txBody>
          <a:bodyPr wrap="square">
            <a:spAutoFit/>
          </a:bodyPr>
          <a:lstStyle/>
          <a:p>
            <a:pPr algn="ctr"/>
            <a:r>
              <a:rPr lang="en-US" dirty="0">
                <a:solidFill>
                  <a:sysClr val="windowText" lastClr="000000"/>
                </a:solidFill>
              </a:rPr>
              <a:t>Combined Layer</a:t>
            </a:r>
            <a:endParaRPr lang="en-US" dirty="0"/>
          </a:p>
        </p:txBody>
      </p:sp>
      <p:cxnSp>
        <p:nvCxnSpPr>
          <p:cNvPr id="13" name="Straight Arrow Connector 12">
            <a:extLst>
              <a:ext uri="{FF2B5EF4-FFF2-40B4-BE49-F238E27FC236}">
                <a16:creationId xmlns:a16="http://schemas.microsoft.com/office/drawing/2014/main" id="{7E10F34F-E2FC-BCA7-7A18-99E0EF859E82}"/>
              </a:ext>
            </a:extLst>
          </p:cNvPr>
          <p:cNvCxnSpPr/>
          <p:nvPr/>
        </p:nvCxnSpPr>
        <p:spPr>
          <a:xfrm>
            <a:off x="5420498" y="4814334"/>
            <a:ext cx="218714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C31A96-038A-129F-079F-63597BB3FB81}"/>
              </a:ext>
            </a:extLst>
          </p:cNvPr>
          <p:cNvSpPr txBox="1"/>
          <p:nvPr/>
        </p:nvSpPr>
        <p:spPr>
          <a:xfrm>
            <a:off x="6931625" y="4629668"/>
            <a:ext cx="3076834" cy="369332"/>
          </a:xfrm>
          <a:prstGeom prst="rect">
            <a:avLst/>
          </a:prstGeom>
          <a:noFill/>
        </p:spPr>
        <p:txBody>
          <a:bodyPr wrap="square">
            <a:spAutoFit/>
          </a:bodyPr>
          <a:lstStyle/>
          <a:p>
            <a:pPr algn="ctr"/>
            <a:r>
              <a:rPr lang="en-US" dirty="0">
                <a:solidFill>
                  <a:sysClr val="windowText" lastClr="000000"/>
                </a:solidFill>
              </a:rPr>
              <a:t>Output Layer</a:t>
            </a:r>
            <a:endParaRPr lang="en-US" dirty="0"/>
          </a:p>
        </p:txBody>
      </p:sp>
    </p:spTree>
    <p:extLst>
      <p:ext uri="{BB962C8B-B14F-4D97-AF65-F5344CB8AC3E}">
        <p14:creationId xmlns:p14="http://schemas.microsoft.com/office/powerpoint/2010/main" val="120851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D03ABB-5CF2-1633-ADB4-B1B58F560D07}"/>
              </a:ext>
            </a:extLst>
          </p:cNvPr>
          <p:cNvPicPr>
            <a:picLocks noChangeAspect="1"/>
          </p:cNvPicPr>
          <p:nvPr/>
        </p:nvPicPr>
        <p:blipFill>
          <a:blip r:embed="rId3"/>
          <a:stretch>
            <a:fillRect/>
          </a:stretch>
        </p:blipFill>
        <p:spPr>
          <a:xfrm>
            <a:off x="908826" y="691978"/>
            <a:ext cx="5967103" cy="5807676"/>
          </a:xfrm>
          <a:prstGeom prst="rect">
            <a:avLst/>
          </a:prstGeom>
        </p:spPr>
      </p:pic>
      <p:cxnSp>
        <p:nvCxnSpPr>
          <p:cNvPr id="9" name="Straight Arrow Connector 8">
            <a:extLst>
              <a:ext uri="{FF2B5EF4-FFF2-40B4-BE49-F238E27FC236}">
                <a16:creationId xmlns:a16="http://schemas.microsoft.com/office/drawing/2014/main" id="{427A1154-576F-3002-FC6F-67236B27F117}"/>
              </a:ext>
            </a:extLst>
          </p:cNvPr>
          <p:cNvCxnSpPr>
            <a:cxnSpLocks/>
            <a:endCxn id="10" idx="1"/>
          </p:cNvCxnSpPr>
          <p:nvPr/>
        </p:nvCxnSpPr>
        <p:spPr>
          <a:xfrm>
            <a:off x="4613189" y="3391929"/>
            <a:ext cx="25949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8DC2A2-951C-5DC3-1EA2-66E50601C526}"/>
              </a:ext>
            </a:extLst>
          </p:cNvPr>
          <p:cNvSpPr txBox="1"/>
          <p:nvPr/>
        </p:nvSpPr>
        <p:spPr>
          <a:xfrm>
            <a:off x="7208105" y="3207263"/>
            <a:ext cx="4246607" cy="369332"/>
          </a:xfrm>
          <a:prstGeom prst="rect">
            <a:avLst/>
          </a:prstGeom>
          <a:noFill/>
        </p:spPr>
        <p:txBody>
          <a:bodyPr wrap="square">
            <a:spAutoFit/>
          </a:bodyPr>
          <a:lstStyle/>
          <a:p>
            <a:pPr algn="ctr"/>
            <a:r>
              <a:rPr lang="en-US" dirty="0">
                <a:solidFill>
                  <a:sysClr val="windowText" lastClr="000000"/>
                </a:solidFill>
              </a:rPr>
              <a:t>Dropout Layers to prevent the overfitting</a:t>
            </a:r>
            <a:endParaRPr lang="en-US" dirty="0"/>
          </a:p>
        </p:txBody>
      </p:sp>
    </p:spTree>
    <p:extLst>
      <p:ext uri="{BB962C8B-B14F-4D97-AF65-F5344CB8AC3E}">
        <p14:creationId xmlns:p14="http://schemas.microsoft.com/office/powerpoint/2010/main" val="1690638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4300115-3612-28BA-CB5D-7D9AAEE6F015}"/>
              </a:ext>
            </a:extLst>
          </p:cNvPr>
          <p:cNvGraphicFramePr>
            <a:graphicFrameLocks noGrp="1"/>
          </p:cNvGraphicFramePr>
          <p:nvPr>
            <p:extLst>
              <p:ext uri="{D42A27DB-BD31-4B8C-83A1-F6EECF244321}">
                <p14:modId xmlns:p14="http://schemas.microsoft.com/office/powerpoint/2010/main" val="2736405037"/>
              </p:ext>
            </p:extLst>
          </p:nvPr>
        </p:nvGraphicFramePr>
        <p:xfrm>
          <a:off x="838200" y="2238704"/>
          <a:ext cx="10515600" cy="3783739"/>
        </p:xfrm>
        <a:graphic>
          <a:graphicData uri="http://schemas.openxmlformats.org/drawingml/2006/table">
            <a:tbl>
              <a:tblPr>
                <a:tableStyleId>{5C22544A-7EE6-4342-B048-85BDC9FD1C3A}</a:tableStyleId>
              </a:tblPr>
              <a:tblGrid>
                <a:gridCol w="1301593">
                  <a:extLst>
                    <a:ext uri="{9D8B030D-6E8A-4147-A177-3AD203B41FA5}">
                      <a16:colId xmlns:a16="http://schemas.microsoft.com/office/drawing/2014/main" val="2695987959"/>
                    </a:ext>
                  </a:extLst>
                </a:gridCol>
                <a:gridCol w="748042">
                  <a:extLst>
                    <a:ext uri="{9D8B030D-6E8A-4147-A177-3AD203B41FA5}">
                      <a16:colId xmlns:a16="http://schemas.microsoft.com/office/drawing/2014/main" val="67490266"/>
                    </a:ext>
                  </a:extLst>
                </a:gridCol>
                <a:gridCol w="964975">
                  <a:extLst>
                    <a:ext uri="{9D8B030D-6E8A-4147-A177-3AD203B41FA5}">
                      <a16:colId xmlns:a16="http://schemas.microsoft.com/office/drawing/2014/main" val="910584551"/>
                    </a:ext>
                  </a:extLst>
                </a:gridCol>
                <a:gridCol w="667628">
                  <a:extLst>
                    <a:ext uri="{9D8B030D-6E8A-4147-A177-3AD203B41FA5}">
                      <a16:colId xmlns:a16="http://schemas.microsoft.com/office/drawing/2014/main" val="3035599811"/>
                    </a:ext>
                  </a:extLst>
                </a:gridCol>
                <a:gridCol w="488097">
                  <a:extLst>
                    <a:ext uri="{9D8B030D-6E8A-4147-A177-3AD203B41FA5}">
                      <a16:colId xmlns:a16="http://schemas.microsoft.com/office/drawing/2014/main" val="600362205"/>
                    </a:ext>
                  </a:extLst>
                </a:gridCol>
                <a:gridCol w="488097">
                  <a:extLst>
                    <a:ext uri="{9D8B030D-6E8A-4147-A177-3AD203B41FA5}">
                      <a16:colId xmlns:a16="http://schemas.microsoft.com/office/drawing/2014/main" val="2480120890"/>
                    </a:ext>
                  </a:extLst>
                </a:gridCol>
                <a:gridCol w="488097">
                  <a:extLst>
                    <a:ext uri="{9D8B030D-6E8A-4147-A177-3AD203B41FA5}">
                      <a16:colId xmlns:a16="http://schemas.microsoft.com/office/drawing/2014/main" val="2953944532"/>
                    </a:ext>
                  </a:extLst>
                </a:gridCol>
                <a:gridCol w="981805">
                  <a:extLst>
                    <a:ext uri="{9D8B030D-6E8A-4147-A177-3AD203B41FA5}">
                      <a16:colId xmlns:a16="http://schemas.microsoft.com/office/drawing/2014/main" val="682023748"/>
                    </a:ext>
                  </a:extLst>
                </a:gridCol>
                <a:gridCol w="605914">
                  <a:extLst>
                    <a:ext uri="{9D8B030D-6E8A-4147-A177-3AD203B41FA5}">
                      <a16:colId xmlns:a16="http://schemas.microsoft.com/office/drawing/2014/main" val="1988261178"/>
                    </a:ext>
                  </a:extLst>
                </a:gridCol>
                <a:gridCol w="605914">
                  <a:extLst>
                    <a:ext uri="{9D8B030D-6E8A-4147-A177-3AD203B41FA5}">
                      <a16:colId xmlns:a16="http://schemas.microsoft.com/office/drawing/2014/main" val="1610771854"/>
                    </a:ext>
                  </a:extLst>
                </a:gridCol>
                <a:gridCol w="488097">
                  <a:extLst>
                    <a:ext uri="{9D8B030D-6E8A-4147-A177-3AD203B41FA5}">
                      <a16:colId xmlns:a16="http://schemas.microsoft.com/office/drawing/2014/main" val="1558485499"/>
                    </a:ext>
                  </a:extLst>
                </a:gridCol>
                <a:gridCol w="779834">
                  <a:extLst>
                    <a:ext uri="{9D8B030D-6E8A-4147-A177-3AD203B41FA5}">
                      <a16:colId xmlns:a16="http://schemas.microsoft.com/office/drawing/2014/main" val="1595509572"/>
                    </a:ext>
                  </a:extLst>
                </a:gridCol>
                <a:gridCol w="1907507">
                  <a:extLst>
                    <a:ext uri="{9D8B030D-6E8A-4147-A177-3AD203B41FA5}">
                      <a16:colId xmlns:a16="http://schemas.microsoft.com/office/drawing/2014/main" val="2949007359"/>
                    </a:ext>
                  </a:extLst>
                </a:gridCol>
              </a:tblGrid>
              <a:tr h="414799">
                <a:tc>
                  <a:txBody>
                    <a:bodyPr/>
                    <a:lstStyle/>
                    <a:p>
                      <a:pPr algn="l" fontAlgn="b"/>
                      <a:r>
                        <a:rPr lang="en-GB" sz="700" u="none" strike="noStrike">
                          <a:effectLst/>
                        </a:rPr>
                        <a:t>Input</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Output</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Model</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Window Size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Learning Rate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epochs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batch size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Loss Function</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Loss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Validation Loss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Accuracy</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Validation Accuracy</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Remark</a:t>
                      </a:r>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2662685579"/>
                  </a:ext>
                </a:extLst>
              </a:tr>
              <a:tr h="224596">
                <a:tc>
                  <a:txBody>
                    <a:bodyPr/>
                    <a:lstStyle/>
                    <a:p>
                      <a:pPr algn="l" fontAlgn="b"/>
                      <a:r>
                        <a:rPr lang="en-GB" sz="700" u="none" strike="noStrike">
                          <a:effectLst/>
                        </a:rPr>
                        <a:t>Depth, IMU, Previous Coordinates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0.2327</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0.3322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Model is heavy depending on Previous Coordinate</a:t>
                      </a:r>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862066966"/>
                  </a:ext>
                </a:extLst>
              </a:tr>
              <a:tr h="224596">
                <a:tc>
                  <a:txBody>
                    <a:bodyPr/>
                    <a:lstStyle/>
                    <a:p>
                      <a:pPr algn="l" fontAlgn="b"/>
                      <a:r>
                        <a:rPr lang="en-GB" sz="700" u="none" strike="noStrike">
                          <a:effectLst/>
                        </a:rPr>
                        <a:t>Depth</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CNN</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32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4.58</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9.3604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1191004755"/>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32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0.6974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7.5666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893453337"/>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64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0.0169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4.4962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2246206301"/>
                  </a:ext>
                </a:extLst>
              </a:tr>
              <a:tr h="224596">
                <a:tc>
                  <a:txBody>
                    <a:bodyPr/>
                    <a:lstStyle/>
                    <a:p>
                      <a:pPr algn="l" fontAlgn="b"/>
                      <a:r>
                        <a:rPr lang="en-GB" sz="700" u="none" strike="noStrike">
                          <a:effectLst/>
                        </a:rPr>
                        <a:t>Depth, IMU, Previous Coordinates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0.1068</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Model is heavy depending on Previous Coordinate</a:t>
                      </a:r>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1055094137"/>
                  </a:ext>
                </a:extLst>
              </a:tr>
              <a:tr h="224596">
                <a:tc>
                  <a:txBody>
                    <a:bodyPr/>
                    <a:lstStyle/>
                    <a:p>
                      <a:pPr algn="l" fontAlgn="b"/>
                      <a:r>
                        <a:rPr lang="en-GB" sz="700" u="none" strike="noStrike">
                          <a:effectLst/>
                        </a:rPr>
                        <a:t>Depth, IMU, Previous Coordinates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8</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0.00041575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0.0272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Model is heavy depending on Previous Coordinate</a:t>
                      </a:r>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1814513515"/>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Time-Series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32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2.2811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54.1758</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1498135879"/>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Time-Series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2.0411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54.1509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2241900484"/>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Time-Series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7.5802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72.4562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4187697114"/>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Time-Series(Overfitting)</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16.6554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74.6363</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4249232748"/>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Time-Series(Overfitting)</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100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11.5243</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45.2927</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3374899579"/>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Current Coordinate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mse</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11.7886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31.9624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3442190900"/>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Grid</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0.0005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categorical_crossentropy</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0.242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2.519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0.9229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0.4077</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534034543"/>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Grid</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0.0005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70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categorical_crossentropy</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0.155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2.1651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0.9519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0.4876 - 0.56</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2223813259"/>
                  </a:ext>
                </a:extLst>
              </a:tr>
              <a:tr h="224596">
                <a:tc>
                  <a:txBody>
                    <a:bodyPr/>
                    <a:lstStyle/>
                    <a:p>
                      <a:pPr algn="l" fontAlgn="b"/>
                      <a:r>
                        <a:rPr lang="en-GB" sz="700" u="none" strike="noStrike">
                          <a:effectLst/>
                        </a:rPr>
                        <a:t>Depth, IMU</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Grid</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Non-Time Series</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N/A</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0.0005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50</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5</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r>
                        <a:rPr lang="en-GB" sz="700" u="none" strike="noStrike">
                          <a:effectLst/>
                        </a:rPr>
                        <a:t>categorical_crossentropy</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0.0802</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3.4069</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0.9781</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r" fontAlgn="b"/>
                      <a:r>
                        <a:rPr lang="en-GB" sz="700" u="none" strike="noStrike">
                          <a:effectLst/>
                        </a:rPr>
                        <a:t>0.44</a:t>
                      </a:r>
                      <a:endParaRPr lang="en-GB" sz="700" b="0" i="0" u="none" strike="noStrike">
                        <a:solidFill>
                          <a:srgbClr val="000000"/>
                        </a:solidFill>
                        <a:effectLst/>
                        <a:latin typeface="Calibri" panose="020F0502020204030204" pitchFamily="34" charset="0"/>
                      </a:endParaRPr>
                    </a:p>
                  </a:txBody>
                  <a:tcPr marL="5617" marR="5617" marT="5617" marB="0" anchor="b"/>
                </a:tc>
                <a:tc>
                  <a:txBody>
                    <a:bodyPr/>
                    <a:lstStyle/>
                    <a:p>
                      <a:pPr algn="l" fontAlgn="b"/>
                      <a:endParaRPr lang="en-GB" sz="700" b="0" i="0" u="none" strike="noStrike" dirty="0">
                        <a:solidFill>
                          <a:srgbClr val="000000"/>
                        </a:solidFill>
                        <a:effectLst/>
                        <a:latin typeface="Calibri" panose="020F0502020204030204" pitchFamily="34" charset="0"/>
                      </a:endParaRPr>
                    </a:p>
                  </a:txBody>
                  <a:tcPr marL="5617" marR="5617" marT="5617" marB="0" anchor="b"/>
                </a:tc>
                <a:extLst>
                  <a:ext uri="{0D108BD9-81ED-4DB2-BD59-A6C34878D82A}">
                    <a16:rowId xmlns:a16="http://schemas.microsoft.com/office/drawing/2014/main" val="4262242064"/>
                  </a:ext>
                </a:extLst>
              </a:tr>
            </a:tbl>
          </a:graphicData>
        </a:graphic>
      </p:graphicFrame>
      <p:sp>
        <p:nvSpPr>
          <p:cNvPr id="5" name="TextBox 4">
            <a:extLst>
              <a:ext uri="{FF2B5EF4-FFF2-40B4-BE49-F238E27FC236}">
                <a16:creationId xmlns:a16="http://schemas.microsoft.com/office/drawing/2014/main" id="{C989E1C3-9643-9222-E6FC-DEDC61C97C86}"/>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spTree>
    <p:extLst>
      <p:ext uri="{BB962C8B-B14F-4D97-AF65-F5344CB8AC3E}">
        <p14:creationId xmlns:p14="http://schemas.microsoft.com/office/powerpoint/2010/main" val="3741141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5BB7BC23-69C0-33B0-8C0D-F2403C4F6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2129996"/>
            <a:ext cx="7734300" cy="4229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E77DF9-D06C-5B8F-D60D-CFC73AB032B6}"/>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spTree>
    <p:extLst>
      <p:ext uri="{BB962C8B-B14F-4D97-AF65-F5344CB8AC3E}">
        <p14:creationId xmlns:p14="http://schemas.microsoft.com/office/powerpoint/2010/main" val="334357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10153232-B65D-F562-8497-5E0DD9C981C2}"/>
              </a:ext>
            </a:extLst>
          </p:cNvPr>
          <p:cNvGrpSpPr/>
          <p:nvPr/>
        </p:nvGrpSpPr>
        <p:grpSpPr>
          <a:xfrm>
            <a:off x="646586" y="1992754"/>
            <a:ext cx="4226011" cy="3431862"/>
            <a:chOff x="3818238" y="1968040"/>
            <a:chExt cx="4226011" cy="3324812"/>
          </a:xfrm>
        </p:grpSpPr>
        <p:sp>
          <p:nvSpPr>
            <p:cNvPr id="6" name="Rectangle 5">
              <a:extLst>
                <a:ext uri="{FF2B5EF4-FFF2-40B4-BE49-F238E27FC236}">
                  <a16:creationId xmlns:a16="http://schemas.microsoft.com/office/drawing/2014/main" id="{F63E556A-962D-7732-B1F4-2CF71915256B}"/>
                </a:ext>
              </a:extLst>
            </p:cNvPr>
            <p:cNvSpPr/>
            <p:nvPr/>
          </p:nvSpPr>
          <p:spPr>
            <a:xfrm>
              <a:off x="3818238" y="1968040"/>
              <a:ext cx="603716" cy="83120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423F92-B80D-91A8-A615-EECA949D41BE}"/>
                </a:ext>
              </a:extLst>
            </p:cNvPr>
            <p:cNvSpPr/>
            <p:nvPr/>
          </p:nvSpPr>
          <p:spPr>
            <a:xfrm>
              <a:off x="4421954" y="1968040"/>
              <a:ext cx="603716" cy="831203"/>
            </a:xfrm>
            <a:prstGeom prst="rect">
              <a:avLst/>
            </a:prstGeom>
            <a:solidFill>
              <a:srgbClr val="FF6C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C480EAD-CCE9-F9C1-F57E-88A120FFB216}"/>
                </a:ext>
              </a:extLst>
            </p:cNvPr>
            <p:cNvSpPr/>
            <p:nvPr/>
          </p:nvSpPr>
          <p:spPr>
            <a:xfrm>
              <a:off x="5025670" y="1968040"/>
              <a:ext cx="603716" cy="831203"/>
            </a:xfrm>
            <a:prstGeom prst="rect">
              <a:avLst/>
            </a:prstGeom>
            <a:solidFill>
              <a:srgbClr val="FFA1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00F397-EC1D-8B7A-BA5A-AB5748AD935C}"/>
                </a:ext>
              </a:extLst>
            </p:cNvPr>
            <p:cNvSpPr/>
            <p:nvPr/>
          </p:nvSpPr>
          <p:spPr>
            <a:xfrm>
              <a:off x="5629386" y="1968040"/>
              <a:ext cx="603716" cy="831203"/>
            </a:xfrm>
            <a:prstGeom prst="rect">
              <a:avLst/>
            </a:prstGeom>
            <a:solidFill>
              <a:srgbClr val="FFD7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94C04B-37E0-F465-91D0-C5FA2CE3CDFB}"/>
                </a:ext>
              </a:extLst>
            </p:cNvPr>
            <p:cNvSpPr/>
            <p:nvPr/>
          </p:nvSpPr>
          <p:spPr>
            <a:xfrm>
              <a:off x="6233101" y="1968040"/>
              <a:ext cx="603716" cy="831203"/>
            </a:xfrm>
            <a:prstGeom prst="rect">
              <a:avLst/>
            </a:prstGeom>
            <a:solidFill>
              <a:srgbClr val="F1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3BF293-FB4D-27A2-727F-03860040F4C9}"/>
                </a:ext>
              </a:extLst>
            </p:cNvPr>
            <p:cNvSpPr/>
            <p:nvPr/>
          </p:nvSpPr>
          <p:spPr>
            <a:xfrm>
              <a:off x="6836817" y="1968040"/>
              <a:ext cx="603716" cy="831203"/>
            </a:xfrm>
            <a:prstGeom prst="rect">
              <a:avLst/>
            </a:prstGeom>
            <a:solidFill>
              <a:srgbClr val="BB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64C55-F9B1-8438-5EFC-DDD21C7DF2C4}"/>
                </a:ext>
              </a:extLst>
            </p:cNvPr>
            <p:cNvSpPr/>
            <p:nvPr/>
          </p:nvSpPr>
          <p:spPr>
            <a:xfrm>
              <a:off x="7440533" y="1968040"/>
              <a:ext cx="603716" cy="831203"/>
            </a:xfrm>
            <a:prstGeom prst="rect">
              <a:avLst/>
            </a:prstGeom>
            <a:solidFill>
              <a:srgbClr val="50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8F4307-4611-0FC8-61BD-2B2868798798}"/>
                </a:ext>
              </a:extLst>
            </p:cNvPr>
            <p:cNvSpPr/>
            <p:nvPr/>
          </p:nvSpPr>
          <p:spPr>
            <a:xfrm>
              <a:off x="3818238" y="2799243"/>
              <a:ext cx="603716" cy="831203"/>
            </a:xfrm>
            <a:prstGeom prst="rect">
              <a:avLst/>
            </a:prstGeom>
            <a:solidFill>
              <a:srgbClr val="02FF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37518A-D72B-6743-885A-1F3DCA4C3C41}"/>
                </a:ext>
              </a:extLst>
            </p:cNvPr>
            <p:cNvSpPr/>
            <p:nvPr/>
          </p:nvSpPr>
          <p:spPr>
            <a:xfrm>
              <a:off x="4421954" y="2799243"/>
              <a:ext cx="603716" cy="831203"/>
            </a:xfrm>
            <a:prstGeom prst="rect">
              <a:avLst/>
            </a:prstGeom>
            <a:solidFill>
              <a:srgbClr val="03FF8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9812D24-A907-BDA5-678F-AC4F2D0B8EB4}"/>
                </a:ext>
              </a:extLst>
            </p:cNvPr>
            <p:cNvSpPr/>
            <p:nvPr/>
          </p:nvSpPr>
          <p:spPr>
            <a:xfrm>
              <a:off x="5025670" y="2799243"/>
              <a:ext cx="603716" cy="831203"/>
            </a:xfrm>
            <a:prstGeom prst="rect">
              <a:avLst/>
            </a:prstGeom>
            <a:solidFill>
              <a:srgbClr val="50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88812D-0B93-DB7F-F47F-CC0620ADE91C}"/>
                </a:ext>
              </a:extLst>
            </p:cNvPr>
            <p:cNvSpPr/>
            <p:nvPr/>
          </p:nvSpPr>
          <p:spPr>
            <a:xfrm>
              <a:off x="5629386" y="2799243"/>
              <a:ext cx="603716" cy="831203"/>
            </a:xfrm>
            <a:prstGeom prst="rect">
              <a:avLst/>
            </a:prstGeom>
            <a:solidFill>
              <a:srgbClr val="1B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4906F28-D5CE-EBD3-F771-BFEB7D58A10D}"/>
                </a:ext>
              </a:extLst>
            </p:cNvPr>
            <p:cNvSpPr/>
            <p:nvPr/>
          </p:nvSpPr>
          <p:spPr>
            <a:xfrm>
              <a:off x="6233101" y="2799243"/>
              <a:ext cx="603716" cy="831203"/>
            </a:xfrm>
            <a:prstGeom prst="rect">
              <a:avLst/>
            </a:prstGeom>
            <a:solidFill>
              <a:srgbClr val="02FF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7017A2-20AB-AF30-C90D-11EC389F04FB}"/>
                </a:ext>
              </a:extLst>
            </p:cNvPr>
            <p:cNvSpPr/>
            <p:nvPr/>
          </p:nvSpPr>
          <p:spPr>
            <a:xfrm>
              <a:off x="6836817" y="2799243"/>
              <a:ext cx="603716" cy="831203"/>
            </a:xfrm>
            <a:prstGeom prst="rect">
              <a:avLst/>
            </a:prstGeom>
            <a:solidFill>
              <a:srgbClr val="03FF8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C80F76D-4274-DE5D-33E8-A6CCFC8D3676}"/>
                </a:ext>
              </a:extLst>
            </p:cNvPr>
            <p:cNvSpPr/>
            <p:nvPr/>
          </p:nvSpPr>
          <p:spPr>
            <a:xfrm>
              <a:off x="7440533" y="2799243"/>
              <a:ext cx="603716" cy="831203"/>
            </a:xfrm>
            <a:prstGeom prst="rect">
              <a:avLst/>
            </a:prstGeom>
            <a:solidFill>
              <a:srgbClr val="03FFB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DD4FE7C-219E-9392-F9B7-5DDE2C866433}"/>
                </a:ext>
              </a:extLst>
            </p:cNvPr>
            <p:cNvSpPr/>
            <p:nvPr/>
          </p:nvSpPr>
          <p:spPr>
            <a:xfrm>
              <a:off x="3818238" y="3630446"/>
              <a:ext cx="603716" cy="831203"/>
            </a:xfrm>
            <a:prstGeom prst="rect">
              <a:avLst/>
            </a:prstGeom>
            <a:solidFill>
              <a:srgbClr val="04D5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4F624C-0757-00B4-0E30-8AF295CBB555}"/>
                </a:ext>
              </a:extLst>
            </p:cNvPr>
            <p:cNvSpPr/>
            <p:nvPr/>
          </p:nvSpPr>
          <p:spPr>
            <a:xfrm>
              <a:off x="4421954" y="3630446"/>
              <a:ext cx="603716" cy="831203"/>
            </a:xfrm>
            <a:prstGeom prst="rect">
              <a:avLst/>
            </a:prstGeom>
            <a:solidFill>
              <a:srgbClr val="039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6C34B8-1D46-308A-B910-4C5B8F68F2DD}"/>
                </a:ext>
              </a:extLst>
            </p:cNvPr>
            <p:cNvSpPr/>
            <p:nvPr/>
          </p:nvSpPr>
          <p:spPr>
            <a:xfrm>
              <a:off x="5025670" y="3630446"/>
              <a:ext cx="603716" cy="831203"/>
            </a:xfrm>
            <a:prstGeom prst="rect">
              <a:avLst/>
            </a:prstGeom>
            <a:solidFill>
              <a:srgbClr val="026A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C2ED8A-7EB2-5429-6618-9AA3B6FF2F6D}"/>
                </a:ext>
              </a:extLst>
            </p:cNvPr>
            <p:cNvSpPr/>
            <p:nvPr/>
          </p:nvSpPr>
          <p:spPr>
            <a:xfrm>
              <a:off x="5629386" y="3630446"/>
              <a:ext cx="603716" cy="831203"/>
            </a:xfrm>
            <a:prstGeom prst="rect">
              <a:avLst/>
            </a:prstGeom>
            <a:solidFill>
              <a:srgbClr val="0234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0B0-0C66-F9AD-DDCE-492EE567EBB0}"/>
                </a:ext>
              </a:extLst>
            </p:cNvPr>
            <p:cNvSpPr/>
            <p:nvPr/>
          </p:nvSpPr>
          <p:spPr>
            <a:xfrm>
              <a:off x="6233101" y="3630446"/>
              <a:ext cx="603716" cy="831203"/>
            </a:xfrm>
            <a:prstGeom prst="rect">
              <a:avLst/>
            </a:prstGeom>
            <a:solidFill>
              <a:srgbClr val="080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6BD110-B42B-249C-C7A0-825B9DDA205D}"/>
                </a:ext>
              </a:extLst>
            </p:cNvPr>
            <p:cNvSpPr/>
            <p:nvPr/>
          </p:nvSpPr>
          <p:spPr>
            <a:xfrm>
              <a:off x="6836817" y="3630446"/>
              <a:ext cx="603716" cy="831203"/>
            </a:xfrm>
            <a:prstGeom prst="rect">
              <a:avLst/>
            </a:prstGeom>
            <a:solidFill>
              <a:srgbClr val="3902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F115A9-C06A-9F08-D100-F0CE9166DE9F}"/>
                </a:ext>
              </a:extLst>
            </p:cNvPr>
            <p:cNvSpPr/>
            <p:nvPr/>
          </p:nvSpPr>
          <p:spPr>
            <a:xfrm>
              <a:off x="7440533" y="3630446"/>
              <a:ext cx="603716" cy="831203"/>
            </a:xfrm>
            <a:prstGeom prst="rect">
              <a:avLst/>
            </a:prstGeom>
            <a:solidFill>
              <a:srgbClr val="6E02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D1773D-7055-B7B2-0EC8-843370D87E5E}"/>
                </a:ext>
              </a:extLst>
            </p:cNvPr>
            <p:cNvSpPr/>
            <p:nvPr/>
          </p:nvSpPr>
          <p:spPr>
            <a:xfrm>
              <a:off x="3818238" y="4461649"/>
              <a:ext cx="603716" cy="831203"/>
            </a:xfrm>
            <a:prstGeom prst="rect">
              <a:avLst/>
            </a:prstGeom>
            <a:solidFill>
              <a:schemeClr val="tx1">
                <a:alpha val="22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ED9F3B-457E-1236-DF22-816CB68F41D3}"/>
                </a:ext>
              </a:extLst>
            </p:cNvPr>
            <p:cNvSpPr/>
            <p:nvPr/>
          </p:nvSpPr>
          <p:spPr>
            <a:xfrm>
              <a:off x="4421954" y="4461649"/>
              <a:ext cx="603716" cy="831203"/>
            </a:xfrm>
            <a:prstGeom prst="rect">
              <a:avLst/>
            </a:prstGeom>
            <a:solidFill>
              <a:schemeClr val="tx1">
                <a:alpha val="22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D034962-EAC6-F3DC-4498-D709CD5BA907}"/>
                </a:ext>
              </a:extLst>
            </p:cNvPr>
            <p:cNvSpPr/>
            <p:nvPr/>
          </p:nvSpPr>
          <p:spPr>
            <a:xfrm>
              <a:off x="5025670" y="4461649"/>
              <a:ext cx="603716" cy="831203"/>
            </a:xfrm>
            <a:prstGeom prst="rect">
              <a:avLst/>
            </a:prstGeom>
            <a:solidFill>
              <a:schemeClr val="tx1">
                <a:alpha val="22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5AE3FFC-4150-59A5-9738-19C12A58B218}"/>
                </a:ext>
              </a:extLst>
            </p:cNvPr>
            <p:cNvSpPr/>
            <p:nvPr/>
          </p:nvSpPr>
          <p:spPr>
            <a:xfrm>
              <a:off x="5629386" y="4461649"/>
              <a:ext cx="603716" cy="831203"/>
            </a:xfrm>
            <a:prstGeom prst="rect">
              <a:avLst/>
            </a:prstGeom>
            <a:solidFill>
              <a:schemeClr val="tx1">
                <a:alpha val="22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6BCF79-1962-A6FB-ACDD-6F7358EC5BB4}"/>
                </a:ext>
              </a:extLst>
            </p:cNvPr>
            <p:cNvSpPr/>
            <p:nvPr/>
          </p:nvSpPr>
          <p:spPr>
            <a:xfrm>
              <a:off x="6233101" y="4461649"/>
              <a:ext cx="603716" cy="831203"/>
            </a:xfrm>
            <a:prstGeom prst="rect">
              <a:avLst/>
            </a:prstGeom>
            <a:solidFill>
              <a:schemeClr val="tx1">
                <a:alpha val="220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0190056-ACAC-1058-DF63-8C5227ECC00C}"/>
                </a:ext>
              </a:extLst>
            </p:cNvPr>
            <p:cNvSpPr/>
            <p:nvPr/>
          </p:nvSpPr>
          <p:spPr>
            <a:xfrm>
              <a:off x="6836817" y="4461649"/>
              <a:ext cx="603716" cy="831203"/>
            </a:xfrm>
            <a:prstGeom prst="rect">
              <a:avLst/>
            </a:prstGeom>
            <a:solidFill>
              <a:srgbClr val="FF008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C310E-B90D-5860-FE87-1DA5DB1451F3}"/>
                </a:ext>
              </a:extLst>
            </p:cNvPr>
            <p:cNvSpPr/>
            <p:nvPr/>
          </p:nvSpPr>
          <p:spPr>
            <a:xfrm>
              <a:off x="7440533" y="4461649"/>
              <a:ext cx="603716" cy="831203"/>
            </a:xfrm>
            <a:prstGeom prst="rect">
              <a:avLst/>
            </a:prstGeom>
            <a:solidFill>
              <a:srgbClr val="FF001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D7FDE0-CD0A-69AF-40ED-E2D22214C1D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632980"/>
            <a:ext cx="5873407" cy="4397118"/>
          </a:xfrm>
          <a:prstGeom prst="rect">
            <a:avLst/>
          </a:prstGeom>
        </p:spPr>
      </p:pic>
      <p:sp>
        <p:nvSpPr>
          <p:cNvPr id="5" name="TextBox 4">
            <a:extLst>
              <a:ext uri="{FF2B5EF4-FFF2-40B4-BE49-F238E27FC236}">
                <a16:creationId xmlns:a16="http://schemas.microsoft.com/office/drawing/2014/main" id="{5473D9F9-C61C-486C-4518-FF0DCB927029}"/>
              </a:ext>
            </a:extLst>
          </p:cNvPr>
          <p:cNvSpPr txBox="1"/>
          <p:nvPr/>
        </p:nvSpPr>
        <p:spPr>
          <a:xfrm>
            <a:off x="2690648" y="588718"/>
            <a:ext cx="6810703"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Training AI</a:t>
            </a:r>
            <a:endParaRPr lang="en-US" sz="5000" dirty="0"/>
          </a:p>
        </p:txBody>
      </p:sp>
      <p:pic>
        <p:nvPicPr>
          <p:cNvPr id="2" name="Picture 1">
            <a:extLst>
              <a:ext uri="{FF2B5EF4-FFF2-40B4-BE49-F238E27FC236}">
                <a16:creationId xmlns:a16="http://schemas.microsoft.com/office/drawing/2014/main" id="{3C287DE6-524F-423D-13DB-CA6E5250C8AC}"/>
              </a:ext>
            </a:extLst>
          </p:cNvPr>
          <p:cNvPicPr>
            <a:picLocks noChangeAspect="1"/>
          </p:cNvPicPr>
          <p:nvPr/>
        </p:nvPicPr>
        <p:blipFill>
          <a:blip r:embed="rId4"/>
          <a:stretch>
            <a:fillRect/>
          </a:stretch>
        </p:blipFill>
        <p:spPr>
          <a:xfrm>
            <a:off x="6048394" y="1981755"/>
            <a:ext cx="5051800" cy="3620259"/>
          </a:xfrm>
          <a:prstGeom prst="rect">
            <a:avLst/>
          </a:prstGeom>
        </p:spPr>
      </p:pic>
    </p:spTree>
    <p:extLst>
      <p:ext uri="{BB962C8B-B14F-4D97-AF65-F5344CB8AC3E}">
        <p14:creationId xmlns:p14="http://schemas.microsoft.com/office/powerpoint/2010/main" val="138122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352B6D-683F-17F2-937E-A158DA528298}"/>
              </a:ext>
            </a:extLst>
          </p:cNvPr>
          <p:cNvSpPr txBox="1"/>
          <p:nvPr/>
        </p:nvSpPr>
        <p:spPr>
          <a:xfrm>
            <a:off x="1808168" y="644561"/>
            <a:ext cx="8575661" cy="861774"/>
          </a:xfrm>
          <a:prstGeom prst="rect">
            <a:avLst/>
          </a:prstGeom>
          <a:noFill/>
        </p:spPr>
        <p:txBody>
          <a:bodyPr wrap="square">
            <a:spAutoFit/>
          </a:bodyPr>
          <a:lstStyle/>
          <a:p>
            <a:pPr algn="ctr"/>
            <a:r>
              <a:rPr lang="en-US" sz="5000" b="1" dirty="0">
                <a:solidFill>
                  <a:prstClr val="black"/>
                </a:solidFill>
                <a:latin typeface="Segoe UI" panose="020B0502040204020203" pitchFamily="34" charset="0"/>
                <a:cs typeface="Segoe UI" panose="020B0502040204020203" pitchFamily="34" charset="0"/>
              </a:rPr>
              <a:t>Lesson Learnt &amp; Limitation </a:t>
            </a:r>
            <a:endParaRPr lang="en-US" sz="5000" dirty="0"/>
          </a:p>
        </p:txBody>
      </p:sp>
      <p:sp>
        <p:nvSpPr>
          <p:cNvPr id="5" name="TextBox 4">
            <a:extLst>
              <a:ext uri="{FF2B5EF4-FFF2-40B4-BE49-F238E27FC236}">
                <a16:creationId xmlns:a16="http://schemas.microsoft.com/office/drawing/2014/main" id="{D2D2772D-F141-F073-2A6C-3978AFF0643A}"/>
              </a:ext>
            </a:extLst>
          </p:cNvPr>
          <p:cNvSpPr txBox="1"/>
          <p:nvPr/>
        </p:nvSpPr>
        <p:spPr>
          <a:xfrm>
            <a:off x="925690" y="2038579"/>
            <a:ext cx="10340618" cy="3313086"/>
          </a:xfrm>
          <a:prstGeom prst="rect">
            <a:avLst/>
          </a:prstGeom>
          <a:noFill/>
        </p:spPr>
        <p:txBody>
          <a:bodyPr wrap="square">
            <a:spAutoFit/>
          </a:bodyPr>
          <a:lstStyle/>
          <a:p>
            <a:pPr marL="742950" indent="-742950" algn="ctr">
              <a:lnSpc>
                <a:spcPct val="150000"/>
              </a:lnSpc>
              <a:buFontTx/>
              <a:buAutoNum type="arabicPeriod"/>
            </a:pPr>
            <a:r>
              <a:rPr lang="en-US" sz="3600" b="1" dirty="0">
                <a:solidFill>
                  <a:prstClr val="black"/>
                </a:solidFill>
                <a:latin typeface="Segoe UI" panose="020B0502040204020203" pitchFamily="34" charset="0"/>
                <a:cs typeface="Segoe UI" panose="020B0502040204020203" pitchFamily="34" charset="0"/>
              </a:rPr>
              <a:t>Too dynamic Target environment</a:t>
            </a:r>
          </a:p>
          <a:p>
            <a:pPr marL="742950" indent="-742950" algn="ctr">
              <a:lnSpc>
                <a:spcPct val="150000"/>
              </a:lnSpc>
              <a:buFontTx/>
              <a:buAutoNum type="arabicPeriod"/>
            </a:pPr>
            <a:r>
              <a:rPr lang="en-US" sz="3600" b="1" dirty="0">
                <a:solidFill>
                  <a:prstClr val="black"/>
                </a:solidFill>
                <a:latin typeface="Segoe UI" panose="020B0502040204020203" pitchFamily="34" charset="0"/>
                <a:cs typeface="Segoe UI" panose="020B0502040204020203" pitchFamily="34" charset="0"/>
              </a:rPr>
              <a:t>Limitation of the depth camera and IMU</a:t>
            </a:r>
          </a:p>
          <a:p>
            <a:pPr marL="742950" indent="-742950" algn="ctr">
              <a:lnSpc>
                <a:spcPct val="150000"/>
              </a:lnSpc>
              <a:buAutoNum type="arabicPeriod"/>
            </a:pPr>
            <a:r>
              <a:rPr lang="en-US" sz="3600" b="1" dirty="0">
                <a:solidFill>
                  <a:prstClr val="black"/>
                </a:solidFill>
                <a:latin typeface="Segoe UI" panose="020B0502040204020203" pitchFamily="34" charset="0"/>
                <a:cs typeface="Segoe UI" panose="020B0502040204020203" pitchFamily="34" charset="0"/>
              </a:rPr>
              <a:t>Data collection and processing time</a:t>
            </a:r>
          </a:p>
          <a:p>
            <a:pPr marL="742950" indent="-742950" algn="ctr">
              <a:lnSpc>
                <a:spcPct val="150000"/>
              </a:lnSpc>
              <a:buAutoNum type="arabicPeriod"/>
            </a:pPr>
            <a:r>
              <a:rPr lang="en-US" sz="3600" b="1" dirty="0">
                <a:solidFill>
                  <a:prstClr val="black"/>
                </a:solidFill>
                <a:latin typeface="Segoe UI" panose="020B0502040204020203" pitchFamily="34" charset="0"/>
                <a:cs typeface="Segoe UI" panose="020B0502040204020203" pitchFamily="34" charset="0"/>
              </a:rPr>
              <a:t>Limited resources</a:t>
            </a:r>
          </a:p>
        </p:txBody>
      </p:sp>
    </p:spTree>
    <p:extLst>
      <p:ext uri="{BB962C8B-B14F-4D97-AF65-F5344CB8AC3E}">
        <p14:creationId xmlns:p14="http://schemas.microsoft.com/office/powerpoint/2010/main" val="1538884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indoor, shelf, white, stack&#10;&#10;Description automatically generated">
            <a:extLst>
              <a:ext uri="{FF2B5EF4-FFF2-40B4-BE49-F238E27FC236}">
                <a16:creationId xmlns:a16="http://schemas.microsoft.com/office/drawing/2014/main" id="{DD5AD136-1E54-410C-6E7F-9C232ACC316A}"/>
              </a:ext>
            </a:extLst>
          </p:cNvPr>
          <p:cNvPicPr>
            <a:picLocks noChangeAspect="1"/>
          </p:cNvPicPr>
          <p:nvPr/>
        </p:nvPicPr>
        <p:blipFill rotWithShape="1">
          <a:blip r:embed="rId3"/>
          <a:srcRect t="17302" r="1" b="1"/>
          <a:stretch/>
        </p:blipFill>
        <p:spPr>
          <a:xfrm>
            <a:off x="196850" y="173518"/>
            <a:ext cx="11798300" cy="6512763"/>
          </a:xfrm>
          <a:prstGeom prst="rect">
            <a:avLst/>
          </a:prstGeom>
        </p:spPr>
      </p:pic>
      <p:sp>
        <p:nvSpPr>
          <p:cNvPr id="7" name="TextBox 6">
            <a:extLst>
              <a:ext uri="{FF2B5EF4-FFF2-40B4-BE49-F238E27FC236}">
                <a16:creationId xmlns:a16="http://schemas.microsoft.com/office/drawing/2014/main" id="{274DD8B6-FDDB-CFD8-BA51-40C3B95757DC}"/>
              </a:ext>
            </a:extLst>
          </p:cNvPr>
          <p:cNvSpPr txBox="1"/>
          <p:nvPr/>
        </p:nvSpPr>
        <p:spPr>
          <a:xfrm>
            <a:off x="5386942" y="6574528"/>
            <a:ext cx="6998860" cy="369332"/>
          </a:xfrm>
          <a:prstGeom prst="rect">
            <a:avLst/>
          </a:prstGeom>
          <a:noFill/>
        </p:spPr>
        <p:txBody>
          <a:bodyPr wrap="square">
            <a:spAutoFit/>
          </a:bodyPr>
          <a:lstStyle/>
          <a:p>
            <a:r>
              <a:rPr lang="en-GB" dirty="0">
                <a:hlinkClick r:id="rId4"/>
              </a:rPr>
              <a:t>Mace wins £200m UCL Olympic Park campus deal | Construction News</a:t>
            </a:r>
            <a:endParaRPr lang="en-US" dirty="0"/>
          </a:p>
        </p:txBody>
      </p:sp>
    </p:spTree>
    <p:extLst>
      <p:ext uri="{BB962C8B-B14F-4D97-AF65-F5344CB8AC3E}">
        <p14:creationId xmlns:p14="http://schemas.microsoft.com/office/powerpoint/2010/main" val="103554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standing&#10;&#10;Description automatically generated">
            <a:extLst>
              <a:ext uri="{FF2B5EF4-FFF2-40B4-BE49-F238E27FC236}">
                <a16:creationId xmlns:a16="http://schemas.microsoft.com/office/drawing/2014/main" id="{7650F955-1096-C3E7-DA1B-F2B0AC511A8B}"/>
              </a:ext>
            </a:extLst>
          </p:cNvPr>
          <p:cNvPicPr>
            <a:picLocks noChangeAspect="1"/>
          </p:cNvPicPr>
          <p:nvPr/>
        </p:nvPicPr>
        <p:blipFill>
          <a:blip r:embed="rId3"/>
          <a:stretch>
            <a:fillRect/>
          </a:stretch>
        </p:blipFill>
        <p:spPr>
          <a:xfrm>
            <a:off x="2839994" y="172994"/>
            <a:ext cx="6512011" cy="6512011"/>
          </a:xfrm>
          <a:prstGeom prst="rect">
            <a:avLst/>
          </a:prstGeom>
        </p:spPr>
      </p:pic>
      <p:sp>
        <p:nvSpPr>
          <p:cNvPr id="6" name="TextBox 5">
            <a:extLst>
              <a:ext uri="{FF2B5EF4-FFF2-40B4-BE49-F238E27FC236}">
                <a16:creationId xmlns:a16="http://schemas.microsoft.com/office/drawing/2014/main" id="{AF6CB001-5436-6B05-AC95-87E08CF9A403}"/>
              </a:ext>
            </a:extLst>
          </p:cNvPr>
          <p:cNvSpPr txBox="1"/>
          <p:nvPr/>
        </p:nvSpPr>
        <p:spPr>
          <a:xfrm>
            <a:off x="9922796" y="6534834"/>
            <a:ext cx="2269204" cy="646331"/>
          </a:xfrm>
          <a:prstGeom prst="rect">
            <a:avLst/>
          </a:prstGeom>
          <a:noFill/>
        </p:spPr>
        <p:txBody>
          <a:bodyPr wrap="square">
            <a:spAutoFit/>
          </a:bodyPr>
          <a:lstStyle/>
          <a:p>
            <a:r>
              <a:rPr lang="en-GB" b="1" i="0" dirty="0">
                <a:effectLst/>
                <a:latin typeface="Segoe UI" panose="020B0502040204020203" pitchFamily="34" charset="0"/>
              </a:rPr>
              <a:t>Bing Image Creator</a:t>
            </a:r>
            <a:br>
              <a:rPr lang="en-GB" dirty="0"/>
            </a:br>
            <a:endParaRPr lang="en-US" dirty="0"/>
          </a:p>
        </p:txBody>
      </p:sp>
    </p:spTree>
    <p:extLst>
      <p:ext uri="{BB962C8B-B14F-4D97-AF65-F5344CB8AC3E}">
        <p14:creationId xmlns:p14="http://schemas.microsoft.com/office/powerpoint/2010/main" val="168482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EFCD5-EE9A-F370-E3C2-4CD6674E8854}"/>
              </a:ext>
            </a:extLst>
          </p:cNvPr>
          <p:cNvSpPr txBox="1"/>
          <p:nvPr/>
        </p:nvSpPr>
        <p:spPr>
          <a:xfrm>
            <a:off x="1055865" y="1324303"/>
            <a:ext cx="4133951" cy="923330"/>
          </a:xfrm>
          <a:prstGeom prst="rect">
            <a:avLst/>
          </a:prstGeom>
          <a:noFill/>
        </p:spPr>
        <p:txBody>
          <a:bodyPr wrap="square" rtlCol="0">
            <a:spAutoFit/>
          </a:bodyPr>
          <a:lstStyle/>
          <a:p>
            <a:r>
              <a:rPr lang="en-US" sz="5400" b="1" dirty="0">
                <a:latin typeface="Segoe UI" panose="020B0502040204020203" pitchFamily="34" charset="0"/>
                <a:cs typeface="Segoe UI" panose="020B0502040204020203" pitchFamily="34" charset="0"/>
              </a:rPr>
              <a:t>AI Powered</a:t>
            </a:r>
          </a:p>
        </p:txBody>
      </p:sp>
      <p:sp>
        <p:nvSpPr>
          <p:cNvPr id="5" name="TextBox 4">
            <a:extLst>
              <a:ext uri="{FF2B5EF4-FFF2-40B4-BE49-F238E27FC236}">
                <a16:creationId xmlns:a16="http://schemas.microsoft.com/office/drawing/2014/main" id="{E249C376-699D-25F6-B1A8-66ED48D042AE}"/>
              </a:ext>
            </a:extLst>
          </p:cNvPr>
          <p:cNvSpPr txBox="1"/>
          <p:nvPr/>
        </p:nvSpPr>
        <p:spPr>
          <a:xfrm>
            <a:off x="5179987" y="1324303"/>
            <a:ext cx="5919950" cy="923330"/>
          </a:xfrm>
          <a:prstGeom prst="rect">
            <a:avLst/>
          </a:prstGeom>
          <a:noFill/>
        </p:spPr>
        <p:txBody>
          <a:bodyPr wrap="square" rtlCol="0">
            <a:spAutoFit/>
          </a:bodyPr>
          <a:lstStyle/>
          <a:p>
            <a:r>
              <a:rPr lang="en-US" sz="5400" b="1" dirty="0">
                <a:latin typeface="Segoe UI" panose="020B0502040204020203" pitchFamily="34" charset="0"/>
                <a:cs typeface="Segoe UI" panose="020B0502040204020203" pitchFamily="34" charset="0"/>
              </a:rPr>
              <a:t>Indoor Locator</a:t>
            </a:r>
          </a:p>
        </p:txBody>
      </p:sp>
      <p:cxnSp>
        <p:nvCxnSpPr>
          <p:cNvPr id="7" name="Straight Connector 6">
            <a:extLst>
              <a:ext uri="{FF2B5EF4-FFF2-40B4-BE49-F238E27FC236}">
                <a16:creationId xmlns:a16="http://schemas.microsoft.com/office/drawing/2014/main" id="{C0EDFDE5-D8B8-555D-2069-15CE0AE5DCFE}"/>
              </a:ext>
            </a:extLst>
          </p:cNvPr>
          <p:cNvCxnSpPr/>
          <p:nvPr/>
        </p:nvCxnSpPr>
        <p:spPr>
          <a:xfrm>
            <a:off x="5277206" y="2235542"/>
            <a:ext cx="20495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521687-A967-3571-5BB4-33D8F3A9A9E5}"/>
              </a:ext>
            </a:extLst>
          </p:cNvPr>
          <p:cNvCxnSpPr>
            <a:cxnSpLocks/>
          </p:cNvCxnSpPr>
          <p:nvPr/>
        </p:nvCxnSpPr>
        <p:spPr>
          <a:xfrm>
            <a:off x="6291454" y="2235542"/>
            <a:ext cx="0" cy="1406292"/>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A8591E-4F08-DB74-2B6A-5AA886D0F93E}"/>
              </a:ext>
            </a:extLst>
          </p:cNvPr>
          <p:cNvSpPr txBox="1"/>
          <p:nvPr/>
        </p:nvSpPr>
        <p:spPr>
          <a:xfrm>
            <a:off x="5495951" y="3641834"/>
            <a:ext cx="1612025"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No GPS</a:t>
            </a:r>
          </a:p>
        </p:txBody>
      </p:sp>
      <p:sp>
        <p:nvSpPr>
          <p:cNvPr id="11" name="TextBox 10">
            <a:extLst>
              <a:ext uri="{FF2B5EF4-FFF2-40B4-BE49-F238E27FC236}">
                <a16:creationId xmlns:a16="http://schemas.microsoft.com/office/drawing/2014/main" id="{5F32A6CC-66E6-668B-E7E1-AB671F3B310B}"/>
              </a:ext>
            </a:extLst>
          </p:cNvPr>
          <p:cNvSpPr txBox="1"/>
          <p:nvPr/>
        </p:nvSpPr>
        <p:spPr>
          <a:xfrm>
            <a:off x="4493199" y="4165054"/>
            <a:ext cx="3596510"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Many Walls, Floors</a:t>
            </a:r>
          </a:p>
        </p:txBody>
      </p:sp>
    </p:spTree>
    <p:extLst>
      <p:ext uri="{BB962C8B-B14F-4D97-AF65-F5344CB8AC3E}">
        <p14:creationId xmlns:p14="http://schemas.microsoft.com/office/powerpoint/2010/main" val="35773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penCV AI Kit: OAK—D">
            <a:extLst>
              <a:ext uri="{FF2B5EF4-FFF2-40B4-BE49-F238E27FC236}">
                <a16:creationId xmlns:a16="http://schemas.microsoft.com/office/drawing/2014/main" id="{D9469B60-376B-61CE-3409-09B6B7DCB6A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85" t="26835" r="9370" b="21828"/>
          <a:stretch/>
        </p:blipFill>
        <p:spPr bwMode="auto">
          <a:xfrm>
            <a:off x="6923744" y="4038867"/>
            <a:ext cx="2743194" cy="18102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room with tables and chairs&#10;&#10;Description automatically generated with low confidence">
            <a:extLst>
              <a:ext uri="{FF2B5EF4-FFF2-40B4-BE49-F238E27FC236}">
                <a16:creationId xmlns:a16="http://schemas.microsoft.com/office/drawing/2014/main" id="{02773D9D-3B5A-DF2A-2E00-7E017601A2F7}"/>
              </a:ext>
            </a:extLst>
          </p:cNvPr>
          <p:cNvPicPr>
            <a:picLocks noChangeAspect="1"/>
          </p:cNvPicPr>
          <p:nvPr/>
        </p:nvPicPr>
        <p:blipFill>
          <a:blip r:embed="rId4"/>
          <a:stretch>
            <a:fillRect/>
          </a:stretch>
        </p:blipFill>
        <p:spPr>
          <a:xfrm>
            <a:off x="2474575" y="3674000"/>
            <a:ext cx="4064000" cy="2540000"/>
          </a:xfrm>
          <a:prstGeom prst="rect">
            <a:avLst/>
          </a:prstGeom>
        </p:spPr>
      </p:pic>
      <p:sp>
        <p:nvSpPr>
          <p:cNvPr id="17" name="Oval Callout 16">
            <a:extLst>
              <a:ext uri="{FF2B5EF4-FFF2-40B4-BE49-F238E27FC236}">
                <a16:creationId xmlns:a16="http://schemas.microsoft.com/office/drawing/2014/main" id="{9DF4BE92-02FA-59F0-0BE4-150A43AECFDB}"/>
              </a:ext>
            </a:extLst>
          </p:cNvPr>
          <p:cNvSpPr/>
          <p:nvPr/>
        </p:nvSpPr>
        <p:spPr>
          <a:xfrm>
            <a:off x="8295341" y="2546043"/>
            <a:ext cx="2170832" cy="1454457"/>
          </a:xfrm>
          <a:prstGeom prst="wedgeEllipse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You are in front of the red telephone box in CE Lab!</a:t>
            </a:r>
          </a:p>
        </p:txBody>
      </p:sp>
      <p:sp>
        <p:nvSpPr>
          <p:cNvPr id="18" name="TextBox 17">
            <a:extLst>
              <a:ext uri="{FF2B5EF4-FFF2-40B4-BE49-F238E27FC236}">
                <a16:creationId xmlns:a16="http://schemas.microsoft.com/office/drawing/2014/main" id="{D0C8CF77-D911-D6A6-5AFA-1F6E181CD02E}"/>
              </a:ext>
            </a:extLst>
          </p:cNvPr>
          <p:cNvSpPr txBox="1"/>
          <p:nvPr/>
        </p:nvSpPr>
        <p:spPr>
          <a:xfrm>
            <a:off x="1055865" y="1324303"/>
            <a:ext cx="4133951" cy="923330"/>
          </a:xfrm>
          <a:prstGeom prst="rect">
            <a:avLst/>
          </a:prstGeom>
          <a:noFill/>
        </p:spPr>
        <p:txBody>
          <a:bodyPr wrap="square" rtlCol="0">
            <a:spAutoFit/>
          </a:bodyPr>
          <a:lstStyle/>
          <a:p>
            <a:r>
              <a:rPr lang="en-US" sz="5400" b="1" dirty="0">
                <a:latin typeface="Segoe UI" panose="020B0502040204020203" pitchFamily="34" charset="0"/>
                <a:cs typeface="Segoe UI" panose="020B0502040204020203" pitchFamily="34" charset="0"/>
              </a:rPr>
              <a:t>AI Powered</a:t>
            </a:r>
          </a:p>
        </p:txBody>
      </p:sp>
      <p:sp>
        <p:nvSpPr>
          <p:cNvPr id="19" name="TextBox 18">
            <a:extLst>
              <a:ext uri="{FF2B5EF4-FFF2-40B4-BE49-F238E27FC236}">
                <a16:creationId xmlns:a16="http://schemas.microsoft.com/office/drawing/2014/main" id="{3AEC7C49-DB3C-ADD6-80DF-6830E7A58AB0}"/>
              </a:ext>
            </a:extLst>
          </p:cNvPr>
          <p:cNvSpPr txBox="1"/>
          <p:nvPr/>
        </p:nvSpPr>
        <p:spPr>
          <a:xfrm>
            <a:off x="5179987" y="1324303"/>
            <a:ext cx="5919950" cy="923330"/>
          </a:xfrm>
          <a:prstGeom prst="rect">
            <a:avLst/>
          </a:prstGeom>
          <a:noFill/>
        </p:spPr>
        <p:txBody>
          <a:bodyPr wrap="square" rtlCol="0">
            <a:spAutoFit/>
          </a:bodyPr>
          <a:lstStyle/>
          <a:p>
            <a:r>
              <a:rPr lang="en-US" sz="5400" b="1" dirty="0">
                <a:latin typeface="Segoe UI" panose="020B0502040204020203" pitchFamily="34" charset="0"/>
                <a:cs typeface="Segoe UI" panose="020B0502040204020203" pitchFamily="34" charset="0"/>
              </a:rPr>
              <a:t>Indoor Locator</a:t>
            </a:r>
          </a:p>
        </p:txBody>
      </p:sp>
    </p:spTree>
    <p:extLst>
      <p:ext uri="{BB962C8B-B14F-4D97-AF65-F5344CB8AC3E}">
        <p14:creationId xmlns:p14="http://schemas.microsoft.com/office/powerpoint/2010/main" val="120917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enCV AI Kit: OAK—D">
            <a:extLst>
              <a:ext uri="{FF2B5EF4-FFF2-40B4-BE49-F238E27FC236}">
                <a16:creationId xmlns:a16="http://schemas.microsoft.com/office/drawing/2014/main" id="{8293C5DE-1EAC-9246-F3ED-FF67BF4A4ED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85" t="26835" r="9370" b="21828"/>
          <a:stretch/>
        </p:blipFill>
        <p:spPr bwMode="auto">
          <a:xfrm>
            <a:off x="3497924" y="2737022"/>
            <a:ext cx="5196152"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C3E0AB37-4527-DBE3-D269-D85606DD1B01}"/>
              </a:ext>
            </a:extLst>
          </p:cNvPr>
          <p:cNvSpPr/>
          <p:nvPr/>
        </p:nvSpPr>
        <p:spPr>
          <a:xfrm>
            <a:off x="3925168" y="1393775"/>
            <a:ext cx="2170832" cy="1454457"/>
          </a:xfrm>
          <a:prstGeom prst="wedgeEllipseCallout">
            <a:avLst>
              <a:gd name="adj1" fmla="val 17305"/>
              <a:gd name="adj2" fmla="val 71845"/>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Oak-D!</a:t>
            </a:r>
          </a:p>
        </p:txBody>
      </p:sp>
      <p:sp>
        <p:nvSpPr>
          <p:cNvPr id="6" name="Oval Callout 5">
            <a:extLst>
              <a:ext uri="{FF2B5EF4-FFF2-40B4-BE49-F238E27FC236}">
                <a16:creationId xmlns:a16="http://schemas.microsoft.com/office/drawing/2014/main" id="{CFFA2E83-4F4E-96C0-80E6-7451681C0FE6}"/>
              </a:ext>
            </a:extLst>
          </p:cNvPr>
          <p:cNvSpPr/>
          <p:nvPr/>
        </p:nvSpPr>
        <p:spPr>
          <a:xfrm>
            <a:off x="7822282" y="1566770"/>
            <a:ext cx="2170832" cy="1454457"/>
          </a:xfrm>
          <a:prstGeom prst="wedgeEllipse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 am not just a camera.</a:t>
            </a:r>
          </a:p>
          <a:p>
            <a:pPr algn="ctr"/>
            <a:r>
              <a:rPr lang="en-US" dirty="0">
                <a:solidFill>
                  <a:sysClr val="windowText" lastClr="000000"/>
                </a:solidFill>
              </a:rPr>
              <a:t>I can run AI model.</a:t>
            </a:r>
          </a:p>
        </p:txBody>
      </p:sp>
    </p:spTree>
    <p:extLst>
      <p:ext uri="{BB962C8B-B14F-4D97-AF65-F5344CB8AC3E}">
        <p14:creationId xmlns:p14="http://schemas.microsoft.com/office/powerpoint/2010/main" val="25162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penCV AI Kit: OAK—D">
            <a:extLst>
              <a:ext uri="{FF2B5EF4-FFF2-40B4-BE49-F238E27FC236}">
                <a16:creationId xmlns:a16="http://schemas.microsoft.com/office/drawing/2014/main" id="{67FAF25D-16FF-6ED2-9DF8-2B9DC8AEAFA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85" t="26835" r="9370" b="21828"/>
          <a:stretch/>
        </p:blipFill>
        <p:spPr bwMode="auto">
          <a:xfrm>
            <a:off x="6923744" y="1814651"/>
            <a:ext cx="2743194" cy="1810265"/>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524A45BE-6583-9E1E-0BDB-D13CF8CFB64F}"/>
              </a:ext>
            </a:extLst>
          </p:cNvPr>
          <p:cNvSpPr/>
          <p:nvPr/>
        </p:nvSpPr>
        <p:spPr>
          <a:xfrm>
            <a:off x="8295341" y="321827"/>
            <a:ext cx="2170832" cy="1454457"/>
          </a:xfrm>
          <a:prstGeom prst="wedgeEllipse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Let’s see…</a:t>
            </a:r>
          </a:p>
        </p:txBody>
      </p:sp>
      <p:pic>
        <p:nvPicPr>
          <p:cNvPr id="7" name="Picture 6" descr="A picture containing indoor, dark&#10;&#10;Description automatically generated">
            <a:extLst>
              <a:ext uri="{FF2B5EF4-FFF2-40B4-BE49-F238E27FC236}">
                <a16:creationId xmlns:a16="http://schemas.microsoft.com/office/drawing/2014/main" id="{1490D355-59B5-879E-41BA-84521E75826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81614" y="3856261"/>
            <a:ext cx="4064000" cy="2540000"/>
          </a:xfrm>
          <a:prstGeom prst="rect">
            <a:avLst/>
          </a:prstGeom>
        </p:spPr>
      </p:pic>
      <p:pic>
        <p:nvPicPr>
          <p:cNvPr id="8" name="Picture 7" descr="A room with tables and chairs&#10;&#10;Description automatically generated with low confidence">
            <a:extLst>
              <a:ext uri="{FF2B5EF4-FFF2-40B4-BE49-F238E27FC236}">
                <a16:creationId xmlns:a16="http://schemas.microsoft.com/office/drawing/2014/main" id="{845598EE-8455-B18C-8487-7A7CE4D9F2AC}"/>
              </a:ext>
            </a:extLst>
          </p:cNvPr>
          <p:cNvPicPr>
            <a:picLocks noChangeAspect="1"/>
          </p:cNvPicPr>
          <p:nvPr/>
        </p:nvPicPr>
        <p:blipFill>
          <a:blip r:embed="rId6"/>
          <a:stretch>
            <a:fillRect/>
          </a:stretch>
        </p:blipFill>
        <p:spPr>
          <a:xfrm>
            <a:off x="881614" y="536431"/>
            <a:ext cx="4064000" cy="2540000"/>
          </a:xfrm>
          <a:prstGeom prst="rect">
            <a:avLst/>
          </a:prstGeom>
        </p:spPr>
      </p:pic>
      <p:sp>
        <p:nvSpPr>
          <p:cNvPr id="9" name="Triangle 8">
            <a:extLst>
              <a:ext uri="{FF2B5EF4-FFF2-40B4-BE49-F238E27FC236}">
                <a16:creationId xmlns:a16="http://schemas.microsoft.com/office/drawing/2014/main" id="{378EFDF1-72ED-B602-817C-209B64237925}"/>
              </a:ext>
            </a:extLst>
          </p:cNvPr>
          <p:cNvSpPr/>
          <p:nvPr/>
        </p:nvSpPr>
        <p:spPr>
          <a:xfrm rot="6283176">
            <a:off x="5617361" y="1358102"/>
            <a:ext cx="1989438" cy="1715033"/>
          </a:xfrm>
          <a:prstGeom prst="triangle">
            <a:avLst/>
          </a:prstGeom>
          <a:gradFill flip="none" rotWithShape="1">
            <a:gsLst>
              <a:gs pos="0">
                <a:schemeClr val="accent1">
                  <a:tint val="66000"/>
                  <a:satMod val="160000"/>
                  <a:alpha val="82000"/>
                </a:schemeClr>
              </a:gs>
              <a:gs pos="100000">
                <a:schemeClr val="accent1">
                  <a:tint val="23500"/>
                  <a:satMod val="160000"/>
                </a:schemeClr>
              </a:gs>
            </a:gsLst>
            <a:lin ang="48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1DA9F27D-7B7F-2BAA-85A6-B1CFFF87E9E4}"/>
              </a:ext>
            </a:extLst>
          </p:cNvPr>
          <p:cNvSpPr/>
          <p:nvPr/>
        </p:nvSpPr>
        <p:spPr>
          <a:xfrm rot="6283176">
            <a:off x="7178431" y="1251010"/>
            <a:ext cx="1989438" cy="1715033"/>
          </a:xfrm>
          <a:prstGeom prst="triangle">
            <a:avLst/>
          </a:prstGeom>
          <a:gradFill flip="none" rotWithShape="1">
            <a:gsLst>
              <a:gs pos="0">
                <a:schemeClr val="accent1">
                  <a:tint val="66000"/>
                  <a:satMod val="160000"/>
                  <a:alpha val="55000"/>
                </a:schemeClr>
              </a:gs>
              <a:gs pos="100000">
                <a:schemeClr val="accent1">
                  <a:tint val="23500"/>
                  <a:satMod val="160000"/>
                </a:schemeClr>
              </a:gs>
            </a:gsLst>
            <a:lin ang="4800000" scaled="0"/>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Callout 10">
            <a:extLst>
              <a:ext uri="{FF2B5EF4-FFF2-40B4-BE49-F238E27FC236}">
                <a16:creationId xmlns:a16="http://schemas.microsoft.com/office/drawing/2014/main" id="{96301086-E240-C7AD-5462-12D95FA1AE63}"/>
              </a:ext>
            </a:extLst>
          </p:cNvPr>
          <p:cNvSpPr/>
          <p:nvPr/>
        </p:nvSpPr>
        <p:spPr>
          <a:xfrm>
            <a:off x="9057176" y="3056543"/>
            <a:ext cx="2170832" cy="1454457"/>
          </a:xfrm>
          <a:prstGeom prst="wedgeEllipseCallou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Aha!</a:t>
            </a:r>
          </a:p>
        </p:txBody>
      </p:sp>
    </p:spTree>
    <p:extLst>
      <p:ext uri="{BB962C8B-B14F-4D97-AF65-F5344CB8AC3E}">
        <p14:creationId xmlns:p14="http://schemas.microsoft.com/office/powerpoint/2010/main" val="98835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45833E-6 2.22222E-6 L 1.45833E-6 0.36736 " pathEditMode="relative" rAng="0" ptsTypes="AA">
                                      <p:cBhvr>
                                        <p:cTn id="17" dur="2000" fill="hold"/>
                                        <p:tgtEl>
                                          <p:spTgt spid="4"/>
                                        </p:tgtEl>
                                        <p:attrNameLst>
                                          <p:attrName>ppt_x</p:attrName>
                                          <p:attrName>ppt_y</p:attrName>
                                        </p:attrNameLst>
                                      </p:cBhvr>
                                      <p:rCtr x="0" y="18356"/>
                                    </p:animMotion>
                                  </p:childTnLst>
                                </p:cTn>
                              </p:par>
                              <p:par>
                                <p:cTn id="18" presetID="1" presetClass="exit" presetSubtype="0" fill="hold" grpId="1"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900" decel="100000" fill="hold"/>
                                        <p:tgtEl>
                                          <p:spTgt spid="11"/>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900" decel="100000" fill="hold"/>
                                        <p:tgtEl>
                                          <p:spTgt spid="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ke It Measurable">
            <a:extLst>
              <a:ext uri="{FF2B5EF4-FFF2-40B4-BE49-F238E27FC236}">
                <a16:creationId xmlns:a16="http://schemas.microsoft.com/office/drawing/2014/main" id="{470199A7-1D59-F912-DDD6-3A229BB28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682" y="407773"/>
            <a:ext cx="7595286" cy="5697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5583AA-D262-799A-3FCC-65BE666E5077}"/>
              </a:ext>
            </a:extLst>
          </p:cNvPr>
          <p:cNvSpPr txBox="1"/>
          <p:nvPr/>
        </p:nvSpPr>
        <p:spPr>
          <a:xfrm>
            <a:off x="5725299" y="6105227"/>
            <a:ext cx="6841102" cy="369332"/>
          </a:xfrm>
          <a:prstGeom prst="rect">
            <a:avLst/>
          </a:prstGeom>
          <a:noFill/>
        </p:spPr>
        <p:txBody>
          <a:bodyPr wrap="square">
            <a:spAutoFit/>
          </a:bodyPr>
          <a:lstStyle/>
          <a:p>
            <a:r>
              <a:rPr lang="en-GB" dirty="0">
                <a:hlinkClick r:id="rId4"/>
              </a:rPr>
              <a:t>Make It Measurable (learningapprentice.com)</a:t>
            </a:r>
            <a:endParaRPr lang="en-US" dirty="0"/>
          </a:p>
        </p:txBody>
      </p:sp>
      <p:sp>
        <p:nvSpPr>
          <p:cNvPr id="7" name="TextBox 6">
            <a:extLst>
              <a:ext uri="{FF2B5EF4-FFF2-40B4-BE49-F238E27FC236}">
                <a16:creationId xmlns:a16="http://schemas.microsoft.com/office/drawing/2014/main" id="{2F32A8D4-02F0-ECD3-6F5B-D4F3AA3D4FB0}"/>
              </a:ext>
            </a:extLst>
          </p:cNvPr>
          <p:cNvSpPr txBox="1"/>
          <p:nvPr/>
        </p:nvSpPr>
        <p:spPr>
          <a:xfrm rot="20989732">
            <a:off x="2944774" y="2756165"/>
            <a:ext cx="4504583" cy="769441"/>
          </a:xfrm>
          <a:prstGeom prst="rect">
            <a:avLst/>
          </a:prstGeom>
          <a:noFill/>
        </p:spPr>
        <p:txBody>
          <a:bodyPr wrap="square" rtlCol="0">
            <a:spAutoFit/>
          </a:bodyPr>
          <a:lstStyle/>
          <a:p>
            <a:r>
              <a:rPr lang="en-US" sz="4400" b="1" spc="300" dirty="0">
                <a:latin typeface="Segoe UI" panose="020B0502040204020203" pitchFamily="34" charset="0"/>
                <a:cs typeface="Segoe UI" panose="020B0502040204020203" pitchFamily="34" charset="0"/>
              </a:rPr>
              <a:t>Measurable</a:t>
            </a:r>
          </a:p>
        </p:txBody>
      </p:sp>
    </p:spTree>
    <p:extLst>
      <p:ext uri="{BB962C8B-B14F-4D97-AF65-F5344CB8AC3E}">
        <p14:creationId xmlns:p14="http://schemas.microsoft.com/office/powerpoint/2010/main" val="92384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1490</Words>
  <Application>Microsoft Macintosh PowerPoint</Application>
  <PresentationFormat>Widescreen</PresentationFormat>
  <Paragraphs>336</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noto</vt:lpstr>
      <vt:lpstr>arial</vt: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DongYoung Lim</dc:creator>
  <cp:lastModifiedBy>DongYoung Lim</cp:lastModifiedBy>
  <cp:revision>6</cp:revision>
  <dcterms:created xsi:type="dcterms:W3CDTF">2023-03-23T02:44:43Z</dcterms:created>
  <dcterms:modified xsi:type="dcterms:W3CDTF">2023-03-23T13:13:46Z</dcterms:modified>
</cp:coreProperties>
</file>